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6" r:id="rId2"/>
    <p:sldId id="273" r:id="rId3"/>
    <p:sldId id="275" r:id="rId4"/>
    <p:sldId id="293" r:id="rId5"/>
    <p:sldId id="260" r:id="rId6"/>
    <p:sldId id="281" r:id="rId7"/>
    <p:sldId id="280" r:id="rId8"/>
    <p:sldId id="282" r:id="rId9"/>
    <p:sldId id="285" r:id="rId10"/>
    <p:sldId id="286" r:id="rId11"/>
    <p:sldId id="284" r:id="rId12"/>
    <p:sldId id="287" r:id="rId13"/>
    <p:sldId id="288" r:id="rId14"/>
    <p:sldId id="290" r:id="rId15"/>
    <p:sldId id="289" r:id="rId16"/>
    <p:sldId id="294" r:id="rId17"/>
    <p:sldId id="278" r:id="rId18"/>
    <p:sldId id="295" r:id="rId19"/>
    <p:sldId id="296" r:id="rId20"/>
    <p:sldId id="297" r:id="rId21"/>
    <p:sldId id="298" r:id="rId22"/>
    <p:sldId id="300" r:id="rId23"/>
    <p:sldId id="301" r:id="rId24"/>
    <p:sldId id="304" r:id="rId25"/>
    <p:sldId id="305" r:id="rId26"/>
    <p:sldId id="306" r:id="rId27"/>
    <p:sldId id="307" r:id="rId28"/>
    <p:sldId id="308" r:id="rId29"/>
    <p:sldId id="309" r:id="rId30"/>
    <p:sldId id="310" r:id="rId31"/>
    <p:sldId id="311" r:id="rId32"/>
    <p:sldId id="313" r:id="rId33"/>
    <p:sldId id="314" r:id="rId34"/>
    <p:sldId id="276" r:id="rId35"/>
    <p:sldId id="316" r:id="rId36"/>
    <p:sldId id="318" r:id="rId37"/>
    <p:sldId id="329" r:id="rId38"/>
    <p:sldId id="331" r:id="rId39"/>
    <p:sldId id="332" r:id="rId40"/>
    <p:sldId id="333"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68BC"/>
    <a:srgbClr val="CC1E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94656"/>
  </p:normalViewPr>
  <p:slideViewPr>
    <p:cSldViewPr snapToGrid="0">
      <p:cViewPr varScale="1">
        <p:scale>
          <a:sx n="73" d="100"/>
          <a:sy n="73" d="100"/>
        </p:scale>
        <p:origin x="200" y="9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gif>
</file>

<file path=ppt/media/image11.jpeg>
</file>

<file path=ppt/media/image12.png>
</file>

<file path=ppt/media/image13.png>
</file>

<file path=ppt/media/image14.gif>
</file>

<file path=ppt/media/image15.jpeg>
</file>

<file path=ppt/media/image16.gif>
</file>

<file path=ppt/media/image17.png>
</file>

<file path=ppt/media/image18.gif>
</file>

<file path=ppt/media/image19.gif>
</file>

<file path=ppt/media/image2.png>
</file>

<file path=ppt/media/image20.gif>
</file>

<file path=ppt/media/image21.gif>
</file>

<file path=ppt/media/image22.gif>
</file>

<file path=ppt/media/image23.png>
</file>

<file path=ppt/media/image24.gif>
</file>

<file path=ppt/media/image25.gif>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B5FACD-8384-BE4B-8E78-66EC126112A7}" type="datetimeFigureOut">
              <a:rPr lang="en-US" smtClean="0"/>
              <a:t>9/27/23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21184A-E906-5642-9AC2-9E601FCED994}" type="slidenum">
              <a:rPr lang="en-US" smtClean="0"/>
              <a:t>‹#›</a:t>
            </a:fld>
            <a:endParaRPr lang="en-US"/>
          </a:p>
        </p:txBody>
      </p:sp>
    </p:spTree>
    <p:extLst>
      <p:ext uri="{BB962C8B-B14F-4D97-AF65-F5344CB8AC3E}">
        <p14:creationId xmlns:p14="http://schemas.microsoft.com/office/powerpoint/2010/main" val="3780383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B994E8-2228-5540-832C-36D40E7788D9}" type="slidenum">
              <a:rPr lang="en-US" smtClean="0"/>
              <a:t>22</a:t>
            </a:fld>
            <a:endParaRPr lang="en-US"/>
          </a:p>
        </p:txBody>
      </p:sp>
    </p:spTree>
    <p:extLst>
      <p:ext uri="{BB962C8B-B14F-4D97-AF65-F5344CB8AC3E}">
        <p14:creationId xmlns:p14="http://schemas.microsoft.com/office/powerpoint/2010/main" val="39455316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B994E8-2228-5540-832C-36D40E7788D9}" type="slidenum">
              <a:rPr lang="en-US" smtClean="0"/>
              <a:t>34</a:t>
            </a:fld>
            <a:endParaRPr lang="en-US"/>
          </a:p>
        </p:txBody>
      </p:sp>
    </p:spTree>
    <p:extLst>
      <p:ext uri="{BB962C8B-B14F-4D97-AF65-F5344CB8AC3E}">
        <p14:creationId xmlns:p14="http://schemas.microsoft.com/office/powerpoint/2010/main" val="7483240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B994E8-2228-5540-832C-36D40E7788D9}" type="slidenum">
              <a:rPr lang="en-US" smtClean="0"/>
              <a:t>37</a:t>
            </a:fld>
            <a:endParaRPr lang="en-US"/>
          </a:p>
        </p:txBody>
      </p:sp>
    </p:spTree>
    <p:extLst>
      <p:ext uri="{BB962C8B-B14F-4D97-AF65-F5344CB8AC3E}">
        <p14:creationId xmlns:p14="http://schemas.microsoft.com/office/powerpoint/2010/main" val="5178033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77E45-84F2-E1A4-B9D5-2B29A8EDB74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AC970B7-0543-7E8A-29E1-CC3EB7FFA9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7308A96A-254E-224B-2A4A-805986831649}"/>
              </a:ext>
            </a:extLst>
          </p:cNvPr>
          <p:cNvSpPr>
            <a:spLocks noGrp="1"/>
          </p:cNvSpPr>
          <p:nvPr>
            <p:ph type="dt" sz="half" idx="10"/>
          </p:nvPr>
        </p:nvSpPr>
        <p:spPr/>
        <p:txBody>
          <a:bodyPr/>
          <a:lstStyle/>
          <a:p>
            <a:fld id="{EEE66212-2968-384E-8BAE-2ED87B4B1587}" type="datetimeFigureOut">
              <a:rPr lang="en-US" smtClean="0"/>
              <a:t>9/27/23</a:t>
            </a:fld>
            <a:endParaRPr lang="en-US"/>
          </a:p>
        </p:txBody>
      </p:sp>
      <p:sp>
        <p:nvSpPr>
          <p:cNvPr id="5" name="Footer Placeholder 4">
            <a:extLst>
              <a:ext uri="{FF2B5EF4-FFF2-40B4-BE49-F238E27FC236}">
                <a16:creationId xmlns:a16="http://schemas.microsoft.com/office/drawing/2014/main" id="{B254EC25-B3DF-E4E5-783D-D2BDE911E1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F8849-F3CD-0496-E189-64D697D99B94}"/>
              </a:ext>
            </a:extLst>
          </p:cNvPr>
          <p:cNvSpPr>
            <a:spLocks noGrp="1"/>
          </p:cNvSpPr>
          <p:nvPr>
            <p:ph type="sldNum" sz="quarter" idx="12"/>
          </p:nvPr>
        </p:nvSpPr>
        <p:spPr/>
        <p:txBody>
          <a:bodyPr/>
          <a:lstStyle/>
          <a:p>
            <a:fld id="{98F12396-0C0B-2744-8D0F-5EC18315F620}" type="slidenum">
              <a:rPr lang="en-US" smtClean="0"/>
              <a:t>‹#›</a:t>
            </a:fld>
            <a:endParaRPr lang="en-US"/>
          </a:p>
        </p:txBody>
      </p:sp>
    </p:spTree>
    <p:extLst>
      <p:ext uri="{BB962C8B-B14F-4D97-AF65-F5344CB8AC3E}">
        <p14:creationId xmlns:p14="http://schemas.microsoft.com/office/powerpoint/2010/main" val="3540763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00E66-A444-06AA-29CC-BB67E2092916}"/>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5A45036-89B5-6504-9AD9-871B24CE4D3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9C4B525-B91F-0E95-165C-AC6A0505D66C}"/>
              </a:ext>
            </a:extLst>
          </p:cNvPr>
          <p:cNvSpPr>
            <a:spLocks noGrp="1"/>
          </p:cNvSpPr>
          <p:nvPr>
            <p:ph type="dt" sz="half" idx="10"/>
          </p:nvPr>
        </p:nvSpPr>
        <p:spPr/>
        <p:txBody>
          <a:bodyPr/>
          <a:lstStyle/>
          <a:p>
            <a:fld id="{EEE66212-2968-384E-8BAE-2ED87B4B1587}" type="datetimeFigureOut">
              <a:rPr lang="en-US" smtClean="0"/>
              <a:t>9/27/23</a:t>
            </a:fld>
            <a:endParaRPr lang="en-US"/>
          </a:p>
        </p:txBody>
      </p:sp>
      <p:sp>
        <p:nvSpPr>
          <p:cNvPr id="5" name="Footer Placeholder 4">
            <a:extLst>
              <a:ext uri="{FF2B5EF4-FFF2-40B4-BE49-F238E27FC236}">
                <a16:creationId xmlns:a16="http://schemas.microsoft.com/office/drawing/2014/main" id="{88F08B10-EBE1-AF19-9EAB-36878B1EC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D8D62A-D851-7CF1-3B25-246B6AC70272}"/>
              </a:ext>
            </a:extLst>
          </p:cNvPr>
          <p:cNvSpPr>
            <a:spLocks noGrp="1"/>
          </p:cNvSpPr>
          <p:nvPr>
            <p:ph type="sldNum" sz="quarter" idx="12"/>
          </p:nvPr>
        </p:nvSpPr>
        <p:spPr/>
        <p:txBody>
          <a:bodyPr/>
          <a:lstStyle/>
          <a:p>
            <a:fld id="{98F12396-0C0B-2744-8D0F-5EC18315F620}" type="slidenum">
              <a:rPr lang="en-US" smtClean="0"/>
              <a:t>‹#›</a:t>
            </a:fld>
            <a:endParaRPr lang="en-US"/>
          </a:p>
        </p:txBody>
      </p:sp>
    </p:spTree>
    <p:extLst>
      <p:ext uri="{BB962C8B-B14F-4D97-AF65-F5344CB8AC3E}">
        <p14:creationId xmlns:p14="http://schemas.microsoft.com/office/powerpoint/2010/main" val="1347514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054723-640E-10E1-1D1B-6820F441F60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AF0C5D6-8DA9-E738-7A86-DCE1E9CA1F2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DF3A8FC-E659-B698-8EFB-9B2C7AA422E7}"/>
              </a:ext>
            </a:extLst>
          </p:cNvPr>
          <p:cNvSpPr>
            <a:spLocks noGrp="1"/>
          </p:cNvSpPr>
          <p:nvPr>
            <p:ph type="dt" sz="half" idx="10"/>
          </p:nvPr>
        </p:nvSpPr>
        <p:spPr/>
        <p:txBody>
          <a:bodyPr/>
          <a:lstStyle/>
          <a:p>
            <a:fld id="{EEE66212-2968-384E-8BAE-2ED87B4B1587}" type="datetimeFigureOut">
              <a:rPr lang="en-US" smtClean="0"/>
              <a:t>9/27/23</a:t>
            </a:fld>
            <a:endParaRPr lang="en-US"/>
          </a:p>
        </p:txBody>
      </p:sp>
      <p:sp>
        <p:nvSpPr>
          <p:cNvPr id="5" name="Footer Placeholder 4">
            <a:extLst>
              <a:ext uri="{FF2B5EF4-FFF2-40B4-BE49-F238E27FC236}">
                <a16:creationId xmlns:a16="http://schemas.microsoft.com/office/drawing/2014/main" id="{55FBC5C7-B4E8-CFA6-BB42-053F421456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312F9D-E2C1-69B2-C382-2EBD8C81AA79}"/>
              </a:ext>
            </a:extLst>
          </p:cNvPr>
          <p:cNvSpPr>
            <a:spLocks noGrp="1"/>
          </p:cNvSpPr>
          <p:nvPr>
            <p:ph type="sldNum" sz="quarter" idx="12"/>
          </p:nvPr>
        </p:nvSpPr>
        <p:spPr/>
        <p:txBody>
          <a:bodyPr/>
          <a:lstStyle/>
          <a:p>
            <a:fld id="{98F12396-0C0B-2744-8D0F-5EC18315F620}" type="slidenum">
              <a:rPr lang="en-US" smtClean="0"/>
              <a:t>‹#›</a:t>
            </a:fld>
            <a:endParaRPr lang="en-US"/>
          </a:p>
        </p:txBody>
      </p:sp>
    </p:spTree>
    <p:extLst>
      <p:ext uri="{BB962C8B-B14F-4D97-AF65-F5344CB8AC3E}">
        <p14:creationId xmlns:p14="http://schemas.microsoft.com/office/powerpoint/2010/main" val="4033204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A9966-6F36-BC93-8811-6F87FDB7195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800D70B-2EB9-5F20-3E42-9A82F776BD9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61B5900-8FF8-0654-2421-DEFFE5F415CE}"/>
              </a:ext>
            </a:extLst>
          </p:cNvPr>
          <p:cNvSpPr>
            <a:spLocks noGrp="1"/>
          </p:cNvSpPr>
          <p:nvPr>
            <p:ph type="dt" sz="half" idx="10"/>
          </p:nvPr>
        </p:nvSpPr>
        <p:spPr/>
        <p:txBody>
          <a:bodyPr/>
          <a:lstStyle/>
          <a:p>
            <a:fld id="{EEE66212-2968-384E-8BAE-2ED87B4B1587}" type="datetimeFigureOut">
              <a:rPr lang="en-US" smtClean="0"/>
              <a:t>9/27/23</a:t>
            </a:fld>
            <a:endParaRPr lang="en-US"/>
          </a:p>
        </p:txBody>
      </p:sp>
      <p:sp>
        <p:nvSpPr>
          <p:cNvPr id="5" name="Footer Placeholder 4">
            <a:extLst>
              <a:ext uri="{FF2B5EF4-FFF2-40B4-BE49-F238E27FC236}">
                <a16:creationId xmlns:a16="http://schemas.microsoft.com/office/drawing/2014/main" id="{90A6939E-2844-E8B1-571E-B8C99F0C9B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5C8569-C43D-B3F7-6697-3EBACCFD2079}"/>
              </a:ext>
            </a:extLst>
          </p:cNvPr>
          <p:cNvSpPr>
            <a:spLocks noGrp="1"/>
          </p:cNvSpPr>
          <p:nvPr>
            <p:ph type="sldNum" sz="quarter" idx="12"/>
          </p:nvPr>
        </p:nvSpPr>
        <p:spPr/>
        <p:txBody>
          <a:bodyPr/>
          <a:lstStyle/>
          <a:p>
            <a:fld id="{98F12396-0C0B-2744-8D0F-5EC18315F620}" type="slidenum">
              <a:rPr lang="en-US" smtClean="0"/>
              <a:t>‹#›</a:t>
            </a:fld>
            <a:endParaRPr lang="en-US"/>
          </a:p>
        </p:txBody>
      </p:sp>
    </p:spTree>
    <p:extLst>
      <p:ext uri="{BB962C8B-B14F-4D97-AF65-F5344CB8AC3E}">
        <p14:creationId xmlns:p14="http://schemas.microsoft.com/office/powerpoint/2010/main" val="1807376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D96B9-3DD1-1C7B-6D69-DD81B0AF2DD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B2BB86B-D5D2-D0FD-F200-0684257258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60F80A2-9E0C-EBD8-D60E-FE9BAFFB06FD}"/>
              </a:ext>
            </a:extLst>
          </p:cNvPr>
          <p:cNvSpPr>
            <a:spLocks noGrp="1"/>
          </p:cNvSpPr>
          <p:nvPr>
            <p:ph type="dt" sz="half" idx="10"/>
          </p:nvPr>
        </p:nvSpPr>
        <p:spPr/>
        <p:txBody>
          <a:bodyPr/>
          <a:lstStyle/>
          <a:p>
            <a:fld id="{EEE66212-2968-384E-8BAE-2ED87B4B1587}" type="datetimeFigureOut">
              <a:rPr lang="en-US" smtClean="0"/>
              <a:t>9/27/23</a:t>
            </a:fld>
            <a:endParaRPr lang="en-US"/>
          </a:p>
        </p:txBody>
      </p:sp>
      <p:sp>
        <p:nvSpPr>
          <p:cNvPr id="5" name="Footer Placeholder 4">
            <a:extLst>
              <a:ext uri="{FF2B5EF4-FFF2-40B4-BE49-F238E27FC236}">
                <a16:creationId xmlns:a16="http://schemas.microsoft.com/office/drawing/2014/main" id="{D88D7EF4-3339-43E4-57F8-6C854FF2B4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51E0DF-7CA9-4D6A-566A-1F0F0C874F7E}"/>
              </a:ext>
            </a:extLst>
          </p:cNvPr>
          <p:cNvSpPr>
            <a:spLocks noGrp="1"/>
          </p:cNvSpPr>
          <p:nvPr>
            <p:ph type="sldNum" sz="quarter" idx="12"/>
          </p:nvPr>
        </p:nvSpPr>
        <p:spPr/>
        <p:txBody>
          <a:bodyPr/>
          <a:lstStyle/>
          <a:p>
            <a:fld id="{98F12396-0C0B-2744-8D0F-5EC18315F620}" type="slidenum">
              <a:rPr lang="en-US" smtClean="0"/>
              <a:t>‹#›</a:t>
            </a:fld>
            <a:endParaRPr lang="en-US"/>
          </a:p>
        </p:txBody>
      </p:sp>
    </p:spTree>
    <p:extLst>
      <p:ext uri="{BB962C8B-B14F-4D97-AF65-F5344CB8AC3E}">
        <p14:creationId xmlns:p14="http://schemas.microsoft.com/office/powerpoint/2010/main" val="3116216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E23A8-CA5D-F82D-56F3-BFE16CA7703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B79E790-EA83-A29E-1263-1881728A15B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AC624CB1-6DA9-B405-8563-C38C00F19D8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A700F5F-88A7-4EC3-2934-476E1BE7E01E}"/>
              </a:ext>
            </a:extLst>
          </p:cNvPr>
          <p:cNvSpPr>
            <a:spLocks noGrp="1"/>
          </p:cNvSpPr>
          <p:nvPr>
            <p:ph type="dt" sz="half" idx="10"/>
          </p:nvPr>
        </p:nvSpPr>
        <p:spPr/>
        <p:txBody>
          <a:bodyPr/>
          <a:lstStyle/>
          <a:p>
            <a:fld id="{EEE66212-2968-384E-8BAE-2ED87B4B1587}" type="datetimeFigureOut">
              <a:rPr lang="en-US" smtClean="0"/>
              <a:t>9/27/23</a:t>
            </a:fld>
            <a:endParaRPr lang="en-US"/>
          </a:p>
        </p:txBody>
      </p:sp>
      <p:sp>
        <p:nvSpPr>
          <p:cNvPr id="6" name="Footer Placeholder 5">
            <a:extLst>
              <a:ext uri="{FF2B5EF4-FFF2-40B4-BE49-F238E27FC236}">
                <a16:creationId xmlns:a16="http://schemas.microsoft.com/office/drawing/2014/main" id="{1499D653-D7AC-B215-7FD5-CE14332A5E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AAE559-D87C-F154-246C-1CB10BD0BFEA}"/>
              </a:ext>
            </a:extLst>
          </p:cNvPr>
          <p:cNvSpPr>
            <a:spLocks noGrp="1"/>
          </p:cNvSpPr>
          <p:nvPr>
            <p:ph type="sldNum" sz="quarter" idx="12"/>
          </p:nvPr>
        </p:nvSpPr>
        <p:spPr/>
        <p:txBody>
          <a:bodyPr/>
          <a:lstStyle/>
          <a:p>
            <a:fld id="{98F12396-0C0B-2744-8D0F-5EC18315F620}" type="slidenum">
              <a:rPr lang="en-US" smtClean="0"/>
              <a:t>‹#›</a:t>
            </a:fld>
            <a:endParaRPr lang="en-US"/>
          </a:p>
        </p:txBody>
      </p:sp>
    </p:spTree>
    <p:extLst>
      <p:ext uri="{BB962C8B-B14F-4D97-AF65-F5344CB8AC3E}">
        <p14:creationId xmlns:p14="http://schemas.microsoft.com/office/powerpoint/2010/main" val="19693399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FD2E8-F826-6233-73DD-1FE1733EA07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D244CB7-239D-4C08-F455-095635D929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344B722-F758-61EB-B9CE-EBA80EA9A92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2D191C2-5C71-1040-8040-5FED040044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8F43C20-6EFD-D144-0930-141DA603DE6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694EC83-E4E2-B176-5FAC-AFF64923125F}"/>
              </a:ext>
            </a:extLst>
          </p:cNvPr>
          <p:cNvSpPr>
            <a:spLocks noGrp="1"/>
          </p:cNvSpPr>
          <p:nvPr>
            <p:ph type="dt" sz="half" idx="10"/>
          </p:nvPr>
        </p:nvSpPr>
        <p:spPr/>
        <p:txBody>
          <a:bodyPr/>
          <a:lstStyle/>
          <a:p>
            <a:fld id="{EEE66212-2968-384E-8BAE-2ED87B4B1587}" type="datetimeFigureOut">
              <a:rPr lang="en-US" smtClean="0"/>
              <a:t>9/27/23</a:t>
            </a:fld>
            <a:endParaRPr lang="en-US"/>
          </a:p>
        </p:txBody>
      </p:sp>
      <p:sp>
        <p:nvSpPr>
          <p:cNvPr id="8" name="Footer Placeholder 7">
            <a:extLst>
              <a:ext uri="{FF2B5EF4-FFF2-40B4-BE49-F238E27FC236}">
                <a16:creationId xmlns:a16="http://schemas.microsoft.com/office/drawing/2014/main" id="{C5C5F4FB-9532-7EC8-41B1-71DF051CCBA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7EA5B2-6968-F961-5BF4-80EEFE458E80}"/>
              </a:ext>
            </a:extLst>
          </p:cNvPr>
          <p:cNvSpPr>
            <a:spLocks noGrp="1"/>
          </p:cNvSpPr>
          <p:nvPr>
            <p:ph type="sldNum" sz="quarter" idx="12"/>
          </p:nvPr>
        </p:nvSpPr>
        <p:spPr/>
        <p:txBody>
          <a:bodyPr/>
          <a:lstStyle/>
          <a:p>
            <a:fld id="{98F12396-0C0B-2744-8D0F-5EC18315F620}" type="slidenum">
              <a:rPr lang="en-US" smtClean="0"/>
              <a:t>‹#›</a:t>
            </a:fld>
            <a:endParaRPr lang="en-US"/>
          </a:p>
        </p:txBody>
      </p:sp>
    </p:spTree>
    <p:extLst>
      <p:ext uri="{BB962C8B-B14F-4D97-AF65-F5344CB8AC3E}">
        <p14:creationId xmlns:p14="http://schemas.microsoft.com/office/powerpoint/2010/main" val="540791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B564F-4C57-016D-B9AD-82396100892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CBDD671-9FD3-E91F-676B-715FDB31A92B}"/>
              </a:ext>
            </a:extLst>
          </p:cNvPr>
          <p:cNvSpPr>
            <a:spLocks noGrp="1"/>
          </p:cNvSpPr>
          <p:nvPr>
            <p:ph type="dt" sz="half" idx="10"/>
          </p:nvPr>
        </p:nvSpPr>
        <p:spPr/>
        <p:txBody>
          <a:bodyPr/>
          <a:lstStyle/>
          <a:p>
            <a:fld id="{EEE66212-2968-384E-8BAE-2ED87B4B1587}" type="datetimeFigureOut">
              <a:rPr lang="en-US" smtClean="0"/>
              <a:t>9/27/23</a:t>
            </a:fld>
            <a:endParaRPr lang="en-US"/>
          </a:p>
        </p:txBody>
      </p:sp>
      <p:sp>
        <p:nvSpPr>
          <p:cNvPr id="4" name="Footer Placeholder 3">
            <a:extLst>
              <a:ext uri="{FF2B5EF4-FFF2-40B4-BE49-F238E27FC236}">
                <a16:creationId xmlns:a16="http://schemas.microsoft.com/office/drawing/2014/main" id="{40DF1B5D-D29E-5842-B587-BF6550CE10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220C8FB-A253-9457-43D6-5FE39E5841AB}"/>
              </a:ext>
            </a:extLst>
          </p:cNvPr>
          <p:cNvSpPr>
            <a:spLocks noGrp="1"/>
          </p:cNvSpPr>
          <p:nvPr>
            <p:ph type="sldNum" sz="quarter" idx="12"/>
          </p:nvPr>
        </p:nvSpPr>
        <p:spPr/>
        <p:txBody>
          <a:bodyPr/>
          <a:lstStyle/>
          <a:p>
            <a:fld id="{98F12396-0C0B-2744-8D0F-5EC18315F620}" type="slidenum">
              <a:rPr lang="en-US" smtClean="0"/>
              <a:t>‹#›</a:t>
            </a:fld>
            <a:endParaRPr lang="en-US"/>
          </a:p>
        </p:txBody>
      </p:sp>
    </p:spTree>
    <p:extLst>
      <p:ext uri="{BB962C8B-B14F-4D97-AF65-F5344CB8AC3E}">
        <p14:creationId xmlns:p14="http://schemas.microsoft.com/office/powerpoint/2010/main" val="24663495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8568980-1238-E9BD-FA54-FDFDE3EFACE7}"/>
              </a:ext>
            </a:extLst>
          </p:cNvPr>
          <p:cNvSpPr>
            <a:spLocks noGrp="1"/>
          </p:cNvSpPr>
          <p:nvPr>
            <p:ph type="dt" sz="half" idx="10"/>
          </p:nvPr>
        </p:nvSpPr>
        <p:spPr/>
        <p:txBody>
          <a:bodyPr/>
          <a:lstStyle/>
          <a:p>
            <a:fld id="{EEE66212-2968-384E-8BAE-2ED87B4B1587}" type="datetimeFigureOut">
              <a:rPr lang="en-US" smtClean="0"/>
              <a:t>9/27/23</a:t>
            </a:fld>
            <a:endParaRPr lang="en-US"/>
          </a:p>
        </p:txBody>
      </p:sp>
      <p:sp>
        <p:nvSpPr>
          <p:cNvPr id="3" name="Footer Placeholder 2">
            <a:extLst>
              <a:ext uri="{FF2B5EF4-FFF2-40B4-BE49-F238E27FC236}">
                <a16:creationId xmlns:a16="http://schemas.microsoft.com/office/drawing/2014/main" id="{CB5F7966-FED0-AB05-C62A-93E3C6D67C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0ADF49-8D5A-E0EF-DADC-8A21D2587B1B}"/>
              </a:ext>
            </a:extLst>
          </p:cNvPr>
          <p:cNvSpPr>
            <a:spLocks noGrp="1"/>
          </p:cNvSpPr>
          <p:nvPr>
            <p:ph type="sldNum" sz="quarter" idx="12"/>
          </p:nvPr>
        </p:nvSpPr>
        <p:spPr/>
        <p:txBody>
          <a:bodyPr/>
          <a:lstStyle/>
          <a:p>
            <a:fld id="{98F12396-0C0B-2744-8D0F-5EC18315F620}" type="slidenum">
              <a:rPr lang="en-US" smtClean="0"/>
              <a:t>‹#›</a:t>
            </a:fld>
            <a:endParaRPr lang="en-US"/>
          </a:p>
        </p:txBody>
      </p:sp>
    </p:spTree>
    <p:extLst>
      <p:ext uri="{BB962C8B-B14F-4D97-AF65-F5344CB8AC3E}">
        <p14:creationId xmlns:p14="http://schemas.microsoft.com/office/powerpoint/2010/main" val="3369974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7ABDB-476A-D12C-E844-1845FC7E734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EB8B287E-6DAF-127F-397A-F3075597B0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3F74F5BC-316E-634A-0760-DD530F44D5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A9625A8-6DC9-1545-A23C-96816F5FFEB0}"/>
              </a:ext>
            </a:extLst>
          </p:cNvPr>
          <p:cNvSpPr>
            <a:spLocks noGrp="1"/>
          </p:cNvSpPr>
          <p:nvPr>
            <p:ph type="dt" sz="half" idx="10"/>
          </p:nvPr>
        </p:nvSpPr>
        <p:spPr/>
        <p:txBody>
          <a:bodyPr/>
          <a:lstStyle/>
          <a:p>
            <a:fld id="{EEE66212-2968-384E-8BAE-2ED87B4B1587}" type="datetimeFigureOut">
              <a:rPr lang="en-US" smtClean="0"/>
              <a:t>9/27/23</a:t>
            </a:fld>
            <a:endParaRPr lang="en-US"/>
          </a:p>
        </p:txBody>
      </p:sp>
      <p:sp>
        <p:nvSpPr>
          <p:cNvPr id="6" name="Footer Placeholder 5">
            <a:extLst>
              <a:ext uri="{FF2B5EF4-FFF2-40B4-BE49-F238E27FC236}">
                <a16:creationId xmlns:a16="http://schemas.microsoft.com/office/drawing/2014/main" id="{5BD80A80-BE0A-9423-53B5-7B64558C16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DB5766-E6F9-761F-06E6-54C54FC166FA}"/>
              </a:ext>
            </a:extLst>
          </p:cNvPr>
          <p:cNvSpPr>
            <a:spLocks noGrp="1"/>
          </p:cNvSpPr>
          <p:nvPr>
            <p:ph type="sldNum" sz="quarter" idx="12"/>
          </p:nvPr>
        </p:nvSpPr>
        <p:spPr/>
        <p:txBody>
          <a:bodyPr/>
          <a:lstStyle/>
          <a:p>
            <a:fld id="{98F12396-0C0B-2744-8D0F-5EC18315F620}" type="slidenum">
              <a:rPr lang="en-US" smtClean="0"/>
              <a:t>‹#›</a:t>
            </a:fld>
            <a:endParaRPr lang="en-US"/>
          </a:p>
        </p:txBody>
      </p:sp>
    </p:spTree>
    <p:extLst>
      <p:ext uri="{BB962C8B-B14F-4D97-AF65-F5344CB8AC3E}">
        <p14:creationId xmlns:p14="http://schemas.microsoft.com/office/powerpoint/2010/main" val="3912549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CEDC9-EC7A-D1C5-8DFA-D27E141CA10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41EA839-0D40-F596-6358-589F80E1D9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8492A2-7A2D-F6A9-0147-529497EB6C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E08FADB-DE1B-E88C-5925-CDA0A04C2192}"/>
              </a:ext>
            </a:extLst>
          </p:cNvPr>
          <p:cNvSpPr>
            <a:spLocks noGrp="1"/>
          </p:cNvSpPr>
          <p:nvPr>
            <p:ph type="dt" sz="half" idx="10"/>
          </p:nvPr>
        </p:nvSpPr>
        <p:spPr/>
        <p:txBody>
          <a:bodyPr/>
          <a:lstStyle/>
          <a:p>
            <a:fld id="{EEE66212-2968-384E-8BAE-2ED87B4B1587}" type="datetimeFigureOut">
              <a:rPr lang="en-US" smtClean="0"/>
              <a:t>9/27/23</a:t>
            </a:fld>
            <a:endParaRPr lang="en-US"/>
          </a:p>
        </p:txBody>
      </p:sp>
      <p:sp>
        <p:nvSpPr>
          <p:cNvPr id="6" name="Footer Placeholder 5">
            <a:extLst>
              <a:ext uri="{FF2B5EF4-FFF2-40B4-BE49-F238E27FC236}">
                <a16:creationId xmlns:a16="http://schemas.microsoft.com/office/drawing/2014/main" id="{95555EE3-E972-E85B-07DD-CA494E381A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D1DC-CCA0-E256-60CD-E4EAE6FAEE30}"/>
              </a:ext>
            </a:extLst>
          </p:cNvPr>
          <p:cNvSpPr>
            <a:spLocks noGrp="1"/>
          </p:cNvSpPr>
          <p:nvPr>
            <p:ph type="sldNum" sz="quarter" idx="12"/>
          </p:nvPr>
        </p:nvSpPr>
        <p:spPr/>
        <p:txBody>
          <a:bodyPr/>
          <a:lstStyle/>
          <a:p>
            <a:fld id="{98F12396-0C0B-2744-8D0F-5EC18315F620}" type="slidenum">
              <a:rPr lang="en-US" smtClean="0"/>
              <a:t>‹#›</a:t>
            </a:fld>
            <a:endParaRPr lang="en-US"/>
          </a:p>
        </p:txBody>
      </p:sp>
    </p:spTree>
    <p:extLst>
      <p:ext uri="{BB962C8B-B14F-4D97-AF65-F5344CB8AC3E}">
        <p14:creationId xmlns:p14="http://schemas.microsoft.com/office/powerpoint/2010/main" val="3832453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CBB500-666F-C080-54CB-BBC76126B8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41A6FB6-AA3E-10D1-C38C-5615E34C64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C968928-09FE-7377-D3DC-651B857E3F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E66212-2968-384E-8BAE-2ED87B4B1587}" type="datetimeFigureOut">
              <a:rPr lang="en-US" smtClean="0"/>
              <a:t>9/27/23</a:t>
            </a:fld>
            <a:endParaRPr lang="en-US"/>
          </a:p>
        </p:txBody>
      </p:sp>
      <p:sp>
        <p:nvSpPr>
          <p:cNvPr id="5" name="Footer Placeholder 4">
            <a:extLst>
              <a:ext uri="{FF2B5EF4-FFF2-40B4-BE49-F238E27FC236}">
                <a16:creationId xmlns:a16="http://schemas.microsoft.com/office/drawing/2014/main" id="{5D09F8AB-2B43-3E03-CD1A-CBE3C9B4F5F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9E752E5-6685-E699-1044-15A48616A8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F12396-0C0B-2744-8D0F-5EC18315F620}" type="slidenum">
              <a:rPr lang="en-US" smtClean="0"/>
              <a:t>‹#›</a:t>
            </a:fld>
            <a:endParaRPr lang="en-US"/>
          </a:p>
        </p:txBody>
      </p:sp>
    </p:spTree>
    <p:extLst>
      <p:ext uri="{BB962C8B-B14F-4D97-AF65-F5344CB8AC3E}">
        <p14:creationId xmlns:p14="http://schemas.microsoft.com/office/powerpoint/2010/main" val="271469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gif"/><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gif"/><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22.gif"/><Relationship Id="rId4" Type="http://schemas.openxmlformats.org/officeDocument/2006/relationships/image" Target="../media/image21.gif"/></Relationships>
</file>

<file path=ppt/slides/_rels/slide3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gi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62F16-5EB9-D136-F18A-FA15CA0BF8D4}"/>
              </a:ext>
            </a:extLst>
          </p:cNvPr>
          <p:cNvSpPr>
            <a:spLocks noGrp="1"/>
          </p:cNvSpPr>
          <p:nvPr>
            <p:ph type="ctrTitle"/>
          </p:nvPr>
        </p:nvSpPr>
        <p:spPr>
          <a:xfrm>
            <a:off x="1524000" y="66586"/>
            <a:ext cx="9144000" cy="1050821"/>
          </a:xfrm>
        </p:spPr>
        <p:txBody>
          <a:bodyPr/>
          <a:lstStyle/>
          <a:p>
            <a:r>
              <a:rPr lang="en-US" dirty="0">
                <a:latin typeface="Helvetica" pitchFamily="2" charset="0"/>
              </a:rPr>
              <a:t>Biostatistics</a:t>
            </a:r>
          </a:p>
        </p:txBody>
      </p:sp>
      <p:sp>
        <p:nvSpPr>
          <p:cNvPr id="3" name="Subtitle 2">
            <a:extLst>
              <a:ext uri="{FF2B5EF4-FFF2-40B4-BE49-F238E27FC236}">
                <a16:creationId xmlns:a16="http://schemas.microsoft.com/office/drawing/2014/main" id="{F0461D28-9175-F104-FF35-8C3B66C39CA5}"/>
              </a:ext>
            </a:extLst>
          </p:cNvPr>
          <p:cNvSpPr>
            <a:spLocks noGrp="1"/>
          </p:cNvSpPr>
          <p:nvPr>
            <p:ph type="subTitle" idx="1"/>
          </p:nvPr>
        </p:nvSpPr>
        <p:spPr>
          <a:xfrm>
            <a:off x="1524000" y="1117407"/>
            <a:ext cx="9144000" cy="572562"/>
          </a:xfrm>
        </p:spPr>
        <p:txBody>
          <a:bodyPr>
            <a:normAutofit/>
          </a:bodyPr>
          <a:lstStyle/>
          <a:p>
            <a:r>
              <a:rPr lang="en-US" sz="2800" dirty="0">
                <a:solidFill>
                  <a:srgbClr val="2268BC"/>
                </a:solidFill>
                <a:latin typeface="Helvetica" pitchFamily="2" charset="0"/>
              </a:rPr>
              <a:t>Lecture 1: Why R</a:t>
            </a:r>
          </a:p>
          <a:p>
            <a:endParaRPr lang="en-US" dirty="0"/>
          </a:p>
        </p:txBody>
      </p:sp>
      <p:pic>
        <p:nvPicPr>
          <p:cNvPr id="1026" name="Picture 2">
            <a:extLst>
              <a:ext uri="{FF2B5EF4-FFF2-40B4-BE49-F238E27FC236}">
                <a16:creationId xmlns:a16="http://schemas.microsoft.com/office/drawing/2014/main" id="{41E9C6F5-88B2-ACFB-0D02-F1904C0026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7254" y="1873988"/>
            <a:ext cx="5897492" cy="4570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4993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0" y="-170191"/>
            <a:ext cx="12192000" cy="1104405"/>
          </a:xfrm>
        </p:spPr>
        <p:txBody>
          <a:bodyPr/>
          <a:lstStyle/>
          <a:p>
            <a:r>
              <a:rPr lang="en-US" dirty="0">
                <a:latin typeface="Helvetica" pitchFamily="2" charset="0"/>
              </a:rPr>
              <a:t>Why R</a:t>
            </a:r>
          </a:p>
        </p:txBody>
      </p:sp>
      <p:pic>
        <p:nvPicPr>
          <p:cNvPr id="7" name="Picture 2">
            <a:extLst>
              <a:ext uri="{FF2B5EF4-FFF2-40B4-BE49-F238E27FC236}">
                <a16:creationId xmlns:a16="http://schemas.microsoft.com/office/drawing/2014/main" id="{964289AA-24B9-53A9-929A-C8EFF52BE4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0250" y="1127879"/>
            <a:ext cx="2530504" cy="196120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CA4F0BF-6455-4DA2-F44F-13C2306CC001}"/>
              </a:ext>
            </a:extLst>
          </p:cNvPr>
          <p:cNvSpPr txBox="1"/>
          <p:nvPr/>
        </p:nvSpPr>
        <p:spPr>
          <a:xfrm>
            <a:off x="873827" y="3429000"/>
            <a:ext cx="4553197"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2"/>
                </a:solidFill>
              </a:rPr>
              <a:t>Allows almost any type of statistical analysis</a:t>
            </a:r>
          </a:p>
          <a:p>
            <a:pPr marL="342900" indent="-342900">
              <a:buFont typeface="Arial" panose="020B0604020202020204" pitchFamily="34" charset="0"/>
              <a:buChar char="•"/>
            </a:pPr>
            <a:endParaRPr lang="en-US" sz="2400" dirty="0">
              <a:solidFill>
                <a:schemeClr val="bg2">
                  <a:lumMod val="90000"/>
                </a:schemeClr>
              </a:solidFill>
            </a:endParaRPr>
          </a:p>
          <a:p>
            <a:pPr marL="342900" indent="-342900">
              <a:buFont typeface="Arial" panose="020B0604020202020204" pitchFamily="34" charset="0"/>
              <a:buChar char="•"/>
            </a:pPr>
            <a:r>
              <a:rPr lang="en-US" sz="2400" dirty="0"/>
              <a:t>Code allows for highly repeatable analysis </a:t>
            </a:r>
          </a:p>
          <a:p>
            <a:pPr marL="342900" indent="-342900">
              <a:buFont typeface="Arial" panose="020B0604020202020204" pitchFamily="34" charset="0"/>
              <a:buChar char="•"/>
            </a:pPr>
            <a:endParaRPr lang="en-US" sz="2400" dirty="0">
              <a:solidFill>
                <a:schemeClr val="bg2">
                  <a:lumMod val="90000"/>
                </a:schemeClr>
              </a:solidFill>
            </a:endParaRPr>
          </a:p>
          <a:p>
            <a:pPr marL="342900" indent="-342900">
              <a:buFont typeface="Arial" panose="020B0604020202020204" pitchFamily="34" charset="0"/>
              <a:buChar char="•"/>
            </a:pPr>
            <a:r>
              <a:rPr lang="en-US" sz="2400" dirty="0">
                <a:solidFill>
                  <a:schemeClr val="bg2">
                    <a:lumMod val="90000"/>
                  </a:schemeClr>
                </a:solidFill>
              </a:rPr>
              <a:t>Open source (free and owned by the community)</a:t>
            </a:r>
          </a:p>
        </p:txBody>
      </p:sp>
      <p:sp>
        <p:nvSpPr>
          <p:cNvPr id="2" name="Rounded Rectangle 1">
            <a:extLst>
              <a:ext uri="{FF2B5EF4-FFF2-40B4-BE49-F238E27FC236}">
                <a16:creationId xmlns:a16="http://schemas.microsoft.com/office/drawing/2014/main" id="{81307BBD-FB77-C2EA-F9A8-D23C934D27F8}"/>
              </a:ext>
            </a:extLst>
          </p:cNvPr>
          <p:cNvSpPr/>
          <p:nvPr/>
        </p:nvSpPr>
        <p:spPr>
          <a:xfrm>
            <a:off x="403761" y="992203"/>
            <a:ext cx="5023263" cy="5634228"/>
          </a:xfrm>
          <a:prstGeom prst="roundRect">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DB3F9455-5B6D-512E-58D4-CB5E76F6FCDD}"/>
              </a:ext>
            </a:extLst>
          </p:cNvPr>
          <p:cNvCxnSpPr>
            <a:cxnSpLocks/>
          </p:cNvCxnSpPr>
          <p:nvPr/>
        </p:nvCxnSpPr>
        <p:spPr>
          <a:xfrm flipV="1">
            <a:off x="4590288" y="2897579"/>
            <a:ext cx="1917390" cy="1912165"/>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1C29B70-357C-4F31-DD26-6AE9CEAB322A}"/>
              </a:ext>
            </a:extLst>
          </p:cNvPr>
          <p:cNvSpPr txBox="1"/>
          <p:nvPr/>
        </p:nvSpPr>
        <p:spPr>
          <a:xfrm>
            <a:off x="6764978" y="868692"/>
            <a:ext cx="4829616" cy="1569660"/>
          </a:xfrm>
          <a:prstGeom prst="rect">
            <a:avLst/>
          </a:prstGeom>
          <a:noFill/>
        </p:spPr>
        <p:txBody>
          <a:bodyPr wrap="square" rtlCol="0">
            <a:spAutoFit/>
          </a:bodyPr>
          <a:lstStyle/>
          <a:p>
            <a:r>
              <a:rPr lang="en-US" sz="2400" dirty="0"/>
              <a:t>But most researchers have reported that they failed to reproduced results</a:t>
            </a:r>
          </a:p>
          <a:p>
            <a:endParaRPr lang="en-US" sz="2400" dirty="0"/>
          </a:p>
          <a:p>
            <a:endParaRPr lang="en-US" sz="2400" dirty="0"/>
          </a:p>
        </p:txBody>
      </p:sp>
      <p:pic>
        <p:nvPicPr>
          <p:cNvPr id="3" name="Picture 6">
            <a:extLst>
              <a:ext uri="{FF2B5EF4-FFF2-40B4-BE49-F238E27FC236}">
                <a16:creationId xmlns:a16="http://schemas.microsoft.com/office/drawing/2014/main" id="{282E688B-D975-9BAA-745C-0EC311FD03E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5652" b="22933"/>
          <a:stretch/>
        </p:blipFill>
        <p:spPr bwMode="auto">
          <a:xfrm>
            <a:off x="7144385" y="1895596"/>
            <a:ext cx="4070802" cy="45803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4750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0" y="-170191"/>
            <a:ext cx="12192000" cy="1104405"/>
          </a:xfrm>
        </p:spPr>
        <p:txBody>
          <a:bodyPr/>
          <a:lstStyle/>
          <a:p>
            <a:r>
              <a:rPr lang="en-US" dirty="0">
                <a:latin typeface="Helvetica" pitchFamily="2" charset="0"/>
              </a:rPr>
              <a:t>Why R</a:t>
            </a:r>
          </a:p>
        </p:txBody>
      </p:sp>
      <p:pic>
        <p:nvPicPr>
          <p:cNvPr id="7" name="Picture 2">
            <a:extLst>
              <a:ext uri="{FF2B5EF4-FFF2-40B4-BE49-F238E27FC236}">
                <a16:creationId xmlns:a16="http://schemas.microsoft.com/office/drawing/2014/main" id="{964289AA-24B9-53A9-929A-C8EFF52BE4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0250" y="1127879"/>
            <a:ext cx="2530504" cy="196120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CA4F0BF-6455-4DA2-F44F-13C2306CC001}"/>
              </a:ext>
            </a:extLst>
          </p:cNvPr>
          <p:cNvSpPr txBox="1"/>
          <p:nvPr/>
        </p:nvSpPr>
        <p:spPr>
          <a:xfrm>
            <a:off x="873827" y="3429000"/>
            <a:ext cx="4553197"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2"/>
                </a:solidFill>
              </a:rPr>
              <a:t>Allows almost any type of statistical analysis</a:t>
            </a:r>
          </a:p>
          <a:p>
            <a:pPr marL="342900" indent="-342900">
              <a:buFont typeface="Arial" panose="020B0604020202020204" pitchFamily="34" charset="0"/>
              <a:buChar char="•"/>
            </a:pPr>
            <a:endParaRPr lang="en-US" sz="2400" dirty="0">
              <a:solidFill>
                <a:schemeClr val="bg2">
                  <a:lumMod val="90000"/>
                </a:schemeClr>
              </a:solidFill>
            </a:endParaRPr>
          </a:p>
          <a:p>
            <a:pPr marL="342900" indent="-342900">
              <a:buFont typeface="Arial" panose="020B0604020202020204" pitchFamily="34" charset="0"/>
              <a:buChar char="•"/>
            </a:pPr>
            <a:r>
              <a:rPr lang="en-US" sz="2400" dirty="0"/>
              <a:t>Code allows for highly repeatable analysis </a:t>
            </a:r>
          </a:p>
          <a:p>
            <a:pPr marL="342900" indent="-342900">
              <a:buFont typeface="Arial" panose="020B0604020202020204" pitchFamily="34" charset="0"/>
              <a:buChar char="•"/>
            </a:pPr>
            <a:endParaRPr lang="en-US" sz="2400" dirty="0">
              <a:solidFill>
                <a:schemeClr val="bg2">
                  <a:lumMod val="90000"/>
                </a:schemeClr>
              </a:solidFill>
            </a:endParaRPr>
          </a:p>
          <a:p>
            <a:pPr marL="342900" indent="-342900">
              <a:buFont typeface="Arial" panose="020B0604020202020204" pitchFamily="34" charset="0"/>
              <a:buChar char="•"/>
            </a:pPr>
            <a:r>
              <a:rPr lang="en-US" sz="2400" dirty="0">
                <a:solidFill>
                  <a:schemeClr val="bg2">
                    <a:lumMod val="90000"/>
                  </a:schemeClr>
                </a:solidFill>
              </a:rPr>
              <a:t>Open source (free and owned by the community)</a:t>
            </a:r>
          </a:p>
        </p:txBody>
      </p:sp>
      <p:sp>
        <p:nvSpPr>
          <p:cNvPr id="2" name="Rounded Rectangle 1">
            <a:extLst>
              <a:ext uri="{FF2B5EF4-FFF2-40B4-BE49-F238E27FC236}">
                <a16:creationId xmlns:a16="http://schemas.microsoft.com/office/drawing/2014/main" id="{81307BBD-FB77-C2EA-F9A8-D23C934D27F8}"/>
              </a:ext>
            </a:extLst>
          </p:cNvPr>
          <p:cNvSpPr/>
          <p:nvPr/>
        </p:nvSpPr>
        <p:spPr>
          <a:xfrm>
            <a:off x="403761" y="992203"/>
            <a:ext cx="5023263" cy="5634228"/>
          </a:xfrm>
          <a:prstGeom prst="roundRect">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DB3F9455-5B6D-512E-58D4-CB5E76F6FCDD}"/>
              </a:ext>
            </a:extLst>
          </p:cNvPr>
          <p:cNvCxnSpPr>
            <a:cxnSpLocks/>
          </p:cNvCxnSpPr>
          <p:nvPr/>
        </p:nvCxnSpPr>
        <p:spPr>
          <a:xfrm flipV="1">
            <a:off x="4590288" y="2897579"/>
            <a:ext cx="1917390" cy="1912165"/>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1C29B70-357C-4F31-DD26-6AE9CEAB322A}"/>
              </a:ext>
            </a:extLst>
          </p:cNvPr>
          <p:cNvSpPr txBox="1"/>
          <p:nvPr/>
        </p:nvSpPr>
        <p:spPr>
          <a:xfrm>
            <a:off x="6764976" y="1395442"/>
            <a:ext cx="4829616" cy="4524315"/>
          </a:xfrm>
          <a:prstGeom prst="rect">
            <a:avLst/>
          </a:prstGeom>
          <a:noFill/>
        </p:spPr>
        <p:txBody>
          <a:bodyPr wrap="square" rtlCol="0">
            <a:spAutoFit/>
          </a:bodyPr>
          <a:lstStyle/>
          <a:p>
            <a:r>
              <a:rPr lang="en-US" sz="2400" dirty="0"/>
              <a:t>Coding based </a:t>
            </a:r>
            <a:r>
              <a:rPr lang="en-US" sz="2400" dirty="0" err="1"/>
              <a:t>programmes</a:t>
            </a:r>
            <a:r>
              <a:rPr lang="en-US" sz="2400" dirty="0"/>
              <a:t> allow you to give the full script of how you did your analysis.</a:t>
            </a:r>
          </a:p>
          <a:p>
            <a:endParaRPr lang="en-US" sz="2400" dirty="0"/>
          </a:p>
          <a:p>
            <a:r>
              <a:rPr lang="en-US" sz="2400" dirty="0"/>
              <a:t>The script allows to run someone else's analysis and get the same answer.</a:t>
            </a:r>
          </a:p>
          <a:p>
            <a:endParaRPr lang="en-US" sz="2400" dirty="0"/>
          </a:p>
          <a:p>
            <a:r>
              <a:rPr lang="en-US" sz="2400" b="1" dirty="0"/>
              <a:t>*This is something you will all need to achieve by the end of this module</a:t>
            </a:r>
          </a:p>
          <a:p>
            <a:endParaRPr lang="en-US" sz="2400" dirty="0"/>
          </a:p>
          <a:p>
            <a:endParaRPr lang="en-US" sz="2400" dirty="0"/>
          </a:p>
        </p:txBody>
      </p:sp>
    </p:spTree>
    <p:extLst>
      <p:ext uri="{BB962C8B-B14F-4D97-AF65-F5344CB8AC3E}">
        <p14:creationId xmlns:p14="http://schemas.microsoft.com/office/powerpoint/2010/main" val="37213260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0" y="-170191"/>
            <a:ext cx="12192000" cy="1104405"/>
          </a:xfrm>
        </p:spPr>
        <p:txBody>
          <a:bodyPr>
            <a:normAutofit/>
          </a:bodyPr>
          <a:lstStyle/>
          <a:p>
            <a:r>
              <a:rPr lang="en-US" dirty="0">
                <a:latin typeface="Helvetica" pitchFamily="2" charset="0"/>
              </a:rPr>
              <a:t>Reproducibility is not just R</a:t>
            </a:r>
          </a:p>
        </p:txBody>
      </p:sp>
      <p:sp>
        <p:nvSpPr>
          <p:cNvPr id="3" name="TextBox 2">
            <a:extLst>
              <a:ext uri="{FF2B5EF4-FFF2-40B4-BE49-F238E27FC236}">
                <a16:creationId xmlns:a16="http://schemas.microsoft.com/office/drawing/2014/main" id="{29F2CDBA-FB1F-604C-7F3B-688F5B29CB55}"/>
              </a:ext>
            </a:extLst>
          </p:cNvPr>
          <p:cNvSpPr txBox="1"/>
          <p:nvPr/>
        </p:nvSpPr>
        <p:spPr>
          <a:xfrm>
            <a:off x="640080" y="2455164"/>
            <a:ext cx="10850880" cy="2246769"/>
          </a:xfrm>
          <a:prstGeom prst="rect">
            <a:avLst/>
          </a:prstGeom>
          <a:noFill/>
        </p:spPr>
        <p:txBody>
          <a:bodyPr wrap="square" rtlCol="0">
            <a:spAutoFit/>
          </a:bodyPr>
          <a:lstStyle/>
          <a:p>
            <a:pPr algn="ctr"/>
            <a:r>
              <a:rPr lang="en-US" sz="2800" dirty="0"/>
              <a:t>Assignment 1: create a data management plan for your thesis project</a:t>
            </a:r>
          </a:p>
          <a:p>
            <a:pPr algn="ctr"/>
            <a:endParaRPr lang="en-US" sz="2800" dirty="0"/>
          </a:p>
          <a:p>
            <a:pPr algn="ctr"/>
            <a:r>
              <a:rPr lang="en-US" sz="2800" dirty="0"/>
              <a:t>For your thesis project think of how you could make it more reproducible. How will you store the data, what type of program you will use for analysis etc. Help files are available on CANVAS</a:t>
            </a:r>
          </a:p>
        </p:txBody>
      </p:sp>
    </p:spTree>
    <p:extLst>
      <p:ext uri="{BB962C8B-B14F-4D97-AF65-F5344CB8AC3E}">
        <p14:creationId xmlns:p14="http://schemas.microsoft.com/office/powerpoint/2010/main" val="2624455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0" y="-170191"/>
            <a:ext cx="12192000" cy="1104405"/>
          </a:xfrm>
        </p:spPr>
        <p:txBody>
          <a:bodyPr/>
          <a:lstStyle/>
          <a:p>
            <a:r>
              <a:rPr lang="en-US" dirty="0">
                <a:latin typeface="Helvetica" pitchFamily="2" charset="0"/>
              </a:rPr>
              <a:t>Why R</a:t>
            </a:r>
          </a:p>
        </p:txBody>
      </p:sp>
      <p:pic>
        <p:nvPicPr>
          <p:cNvPr id="7" name="Picture 2">
            <a:extLst>
              <a:ext uri="{FF2B5EF4-FFF2-40B4-BE49-F238E27FC236}">
                <a16:creationId xmlns:a16="http://schemas.microsoft.com/office/drawing/2014/main" id="{964289AA-24B9-53A9-929A-C8EFF52BE4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0250" y="1127879"/>
            <a:ext cx="2530504" cy="196120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CA4F0BF-6455-4DA2-F44F-13C2306CC001}"/>
              </a:ext>
            </a:extLst>
          </p:cNvPr>
          <p:cNvSpPr txBox="1"/>
          <p:nvPr/>
        </p:nvSpPr>
        <p:spPr>
          <a:xfrm>
            <a:off x="873827" y="3429000"/>
            <a:ext cx="4553197"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2"/>
                </a:solidFill>
              </a:rPr>
              <a:t>Allows almost any type of statistical analysis</a:t>
            </a:r>
          </a:p>
          <a:p>
            <a:pPr marL="342900" indent="-342900">
              <a:buFont typeface="Arial" panose="020B0604020202020204" pitchFamily="34" charset="0"/>
              <a:buChar char="•"/>
            </a:pPr>
            <a:endParaRPr lang="en-US" sz="2400" dirty="0">
              <a:solidFill>
                <a:schemeClr val="bg2">
                  <a:lumMod val="90000"/>
                </a:schemeClr>
              </a:solidFill>
            </a:endParaRPr>
          </a:p>
          <a:p>
            <a:pPr marL="342900" indent="-342900">
              <a:buFont typeface="Arial" panose="020B0604020202020204" pitchFamily="34" charset="0"/>
              <a:buChar char="•"/>
            </a:pPr>
            <a:r>
              <a:rPr lang="en-US" sz="2400" dirty="0">
                <a:solidFill>
                  <a:schemeClr val="bg2"/>
                </a:solidFill>
              </a:rPr>
              <a:t>Code allows for highly repeatable analysis </a:t>
            </a:r>
          </a:p>
          <a:p>
            <a:pPr marL="342900" indent="-342900">
              <a:buFont typeface="Arial" panose="020B0604020202020204" pitchFamily="34" charset="0"/>
              <a:buChar char="•"/>
            </a:pPr>
            <a:endParaRPr lang="en-US" sz="2400" dirty="0">
              <a:solidFill>
                <a:schemeClr val="bg2">
                  <a:lumMod val="90000"/>
                </a:schemeClr>
              </a:solidFill>
            </a:endParaRPr>
          </a:p>
          <a:p>
            <a:pPr marL="342900" indent="-342900">
              <a:buFont typeface="Arial" panose="020B0604020202020204" pitchFamily="34" charset="0"/>
              <a:buChar char="•"/>
            </a:pPr>
            <a:r>
              <a:rPr lang="en-US" sz="2400" dirty="0"/>
              <a:t>Open source (free and owned by the community)</a:t>
            </a:r>
          </a:p>
        </p:txBody>
      </p:sp>
      <p:sp>
        <p:nvSpPr>
          <p:cNvPr id="2" name="Rounded Rectangle 1">
            <a:extLst>
              <a:ext uri="{FF2B5EF4-FFF2-40B4-BE49-F238E27FC236}">
                <a16:creationId xmlns:a16="http://schemas.microsoft.com/office/drawing/2014/main" id="{81307BBD-FB77-C2EA-F9A8-D23C934D27F8}"/>
              </a:ext>
            </a:extLst>
          </p:cNvPr>
          <p:cNvSpPr/>
          <p:nvPr/>
        </p:nvSpPr>
        <p:spPr>
          <a:xfrm>
            <a:off x="403761" y="992203"/>
            <a:ext cx="5023263" cy="5634228"/>
          </a:xfrm>
          <a:prstGeom prst="roundRect">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DB3F9455-5B6D-512E-58D4-CB5E76F6FCDD}"/>
              </a:ext>
            </a:extLst>
          </p:cNvPr>
          <p:cNvCxnSpPr>
            <a:cxnSpLocks/>
          </p:cNvCxnSpPr>
          <p:nvPr/>
        </p:nvCxnSpPr>
        <p:spPr>
          <a:xfrm flipV="1">
            <a:off x="4590288" y="2897579"/>
            <a:ext cx="1917390" cy="1912165"/>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1C29B70-357C-4F31-DD26-6AE9CEAB322A}"/>
              </a:ext>
            </a:extLst>
          </p:cNvPr>
          <p:cNvSpPr txBox="1"/>
          <p:nvPr/>
        </p:nvSpPr>
        <p:spPr>
          <a:xfrm>
            <a:off x="6764977" y="868692"/>
            <a:ext cx="5023261" cy="4893647"/>
          </a:xfrm>
          <a:prstGeom prst="rect">
            <a:avLst/>
          </a:prstGeom>
          <a:noFill/>
        </p:spPr>
        <p:txBody>
          <a:bodyPr wrap="square" rtlCol="0">
            <a:spAutoFit/>
          </a:bodyPr>
          <a:lstStyle/>
          <a:p>
            <a:r>
              <a:rPr lang="en-US" sz="2400" dirty="0"/>
              <a:t>All of the code that makes up R is open for all to use. </a:t>
            </a:r>
          </a:p>
          <a:p>
            <a:endParaRPr lang="en-US" sz="2400" dirty="0"/>
          </a:p>
          <a:p>
            <a:r>
              <a:rPr lang="en-US" sz="2400" dirty="0"/>
              <a:t>This not only means it free but also that the research community can add</a:t>
            </a:r>
          </a:p>
          <a:p>
            <a:r>
              <a:rPr lang="en-US" sz="2400" dirty="0"/>
              <a:t>there own code which can perform specific tasks (called packages)</a:t>
            </a:r>
          </a:p>
          <a:p>
            <a:endParaRPr lang="en-US" sz="2400" dirty="0"/>
          </a:p>
          <a:p>
            <a:r>
              <a:rPr lang="en-US" sz="2400" dirty="0"/>
              <a:t>There is also lots of help for R online </a:t>
            </a:r>
          </a:p>
          <a:p>
            <a:endParaRPr lang="en-US" sz="2400" dirty="0"/>
          </a:p>
          <a:p>
            <a:r>
              <a:rPr lang="en-US" sz="2400" dirty="0"/>
              <a:t>-google is your friend when learning R</a:t>
            </a:r>
          </a:p>
          <a:p>
            <a:endParaRPr lang="en-US" sz="2400" dirty="0"/>
          </a:p>
          <a:p>
            <a:endParaRPr lang="en-US" sz="2400" dirty="0"/>
          </a:p>
        </p:txBody>
      </p:sp>
    </p:spTree>
    <p:extLst>
      <p:ext uri="{BB962C8B-B14F-4D97-AF65-F5344CB8AC3E}">
        <p14:creationId xmlns:p14="http://schemas.microsoft.com/office/powerpoint/2010/main" val="2783141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0EEA0E-BC2B-F759-3CB7-20E23225527D}"/>
              </a:ext>
            </a:extLst>
          </p:cNvPr>
          <p:cNvSpPr txBox="1"/>
          <p:nvPr/>
        </p:nvSpPr>
        <p:spPr>
          <a:xfrm>
            <a:off x="8240790" y="2614613"/>
            <a:ext cx="3474960" cy="1200329"/>
          </a:xfrm>
          <a:prstGeom prst="rect">
            <a:avLst/>
          </a:prstGeom>
          <a:noFill/>
        </p:spPr>
        <p:txBody>
          <a:bodyPr wrap="square" rtlCol="0">
            <a:spAutoFit/>
          </a:bodyPr>
          <a:lstStyle/>
          <a:p>
            <a:r>
              <a:rPr lang="en-US" sz="2400" b="1" dirty="0"/>
              <a:t>There is a steep learning curve but you will get the hang of it so stick </a:t>
            </a:r>
            <a:r>
              <a:rPr lang="en-US" sz="2400" b="1"/>
              <a:t>with it</a:t>
            </a:r>
            <a:endParaRPr lang="en-US" sz="2400" b="1" dirty="0"/>
          </a:p>
        </p:txBody>
      </p:sp>
      <p:pic>
        <p:nvPicPr>
          <p:cNvPr id="1026" name="Picture 2" descr="Should you start learning R? Weigh the Pros and Cons of R programming -  TechVidvan">
            <a:extLst>
              <a:ext uri="{FF2B5EF4-FFF2-40B4-BE49-F238E27FC236}">
                <a16:creationId xmlns:a16="http://schemas.microsoft.com/office/drawing/2014/main" id="{8FB5C17B-ECEA-0D44-B8FF-48EA1B4E18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3162" y="6350"/>
            <a:ext cx="6781800" cy="6845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3067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1524000" y="0"/>
            <a:ext cx="9144000" cy="1104405"/>
          </a:xfrm>
        </p:spPr>
        <p:txBody>
          <a:bodyPr/>
          <a:lstStyle/>
          <a:p>
            <a:r>
              <a:rPr lang="en-US" dirty="0"/>
              <a:t>Lets open R for the first time</a:t>
            </a:r>
          </a:p>
        </p:txBody>
      </p:sp>
      <p:pic>
        <p:nvPicPr>
          <p:cNvPr id="7" name="Picture 2">
            <a:extLst>
              <a:ext uri="{FF2B5EF4-FFF2-40B4-BE49-F238E27FC236}">
                <a16:creationId xmlns:a16="http://schemas.microsoft.com/office/drawing/2014/main" id="{964289AA-24B9-53A9-929A-C8EFF52BE4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0958" y="1683746"/>
            <a:ext cx="5042467" cy="39080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4787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computer&#10;&#10;Description automatically generated">
            <a:extLst>
              <a:ext uri="{FF2B5EF4-FFF2-40B4-BE49-F238E27FC236}">
                <a16:creationId xmlns:a16="http://schemas.microsoft.com/office/drawing/2014/main" id="{F76AE6A5-A23A-3C2F-90EE-DC6585B0FFA1}"/>
              </a:ext>
            </a:extLst>
          </p:cNvPr>
          <p:cNvPicPr>
            <a:picLocks noChangeAspect="1"/>
          </p:cNvPicPr>
          <p:nvPr/>
        </p:nvPicPr>
        <p:blipFill>
          <a:blip r:embed="rId2"/>
          <a:stretch>
            <a:fillRect/>
          </a:stretch>
        </p:blipFill>
        <p:spPr>
          <a:xfrm>
            <a:off x="3055016" y="1084434"/>
            <a:ext cx="6860880" cy="4689131"/>
          </a:xfrm>
          <a:prstGeom prst="rect">
            <a:avLst/>
          </a:prstGeom>
        </p:spPr>
      </p:pic>
      <p:sp>
        <p:nvSpPr>
          <p:cNvPr id="9" name="TextBox 8">
            <a:extLst>
              <a:ext uri="{FF2B5EF4-FFF2-40B4-BE49-F238E27FC236}">
                <a16:creationId xmlns:a16="http://schemas.microsoft.com/office/drawing/2014/main" id="{E0542601-9470-508B-2B19-31F6787CA7A1}"/>
              </a:ext>
            </a:extLst>
          </p:cNvPr>
          <p:cNvSpPr txBox="1"/>
          <p:nvPr/>
        </p:nvSpPr>
        <p:spPr>
          <a:xfrm>
            <a:off x="4807208" y="0"/>
            <a:ext cx="3356496" cy="523220"/>
          </a:xfrm>
          <a:prstGeom prst="rect">
            <a:avLst/>
          </a:prstGeom>
          <a:noFill/>
        </p:spPr>
        <p:txBody>
          <a:bodyPr wrap="none" rtlCol="0">
            <a:spAutoFit/>
          </a:bodyPr>
          <a:lstStyle/>
          <a:p>
            <a:r>
              <a:rPr lang="en-US" sz="2800" dirty="0"/>
              <a:t>The layout of R studio</a:t>
            </a:r>
          </a:p>
        </p:txBody>
      </p:sp>
      <p:sp>
        <p:nvSpPr>
          <p:cNvPr id="10" name="TextBox 9">
            <a:extLst>
              <a:ext uri="{FF2B5EF4-FFF2-40B4-BE49-F238E27FC236}">
                <a16:creationId xmlns:a16="http://schemas.microsoft.com/office/drawing/2014/main" id="{7ADEA6E9-E0BF-EC39-54B7-870C7A397031}"/>
              </a:ext>
            </a:extLst>
          </p:cNvPr>
          <p:cNvSpPr txBox="1"/>
          <p:nvPr/>
        </p:nvSpPr>
        <p:spPr>
          <a:xfrm>
            <a:off x="142503" y="1650670"/>
            <a:ext cx="2493819" cy="1477328"/>
          </a:xfrm>
          <a:prstGeom prst="rect">
            <a:avLst/>
          </a:prstGeom>
          <a:noFill/>
        </p:spPr>
        <p:txBody>
          <a:bodyPr wrap="square" rtlCol="0">
            <a:spAutoFit/>
          </a:bodyPr>
          <a:lstStyle/>
          <a:p>
            <a:r>
              <a:rPr lang="en-US" dirty="0"/>
              <a:t>When you open R studio</a:t>
            </a:r>
          </a:p>
          <a:p>
            <a:r>
              <a:rPr lang="en-US" dirty="0"/>
              <a:t> you should get a window like this broken down into 4 parts</a:t>
            </a:r>
          </a:p>
          <a:p>
            <a:endParaRPr lang="en-US" dirty="0"/>
          </a:p>
        </p:txBody>
      </p:sp>
      <p:sp>
        <p:nvSpPr>
          <p:cNvPr id="11" name="Rounded Rectangle 10">
            <a:extLst>
              <a:ext uri="{FF2B5EF4-FFF2-40B4-BE49-F238E27FC236}">
                <a16:creationId xmlns:a16="http://schemas.microsoft.com/office/drawing/2014/main" id="{1719397A-49B8-EBF7-8EEA-E68EA1B94191}"/>
              </a:ext>
            </a:extLst>
          </p:cNvPr>
          <p:cNvSpPr/>
          <p:nvPr/>
        </p:nvSpPr>
        <p:spPr>
          <a:xfrm>
            <a:off x="3055016" y="1084433"/>
            <a:ext cx="7003384" cy="4805727"/>
          </a:xfrm>
          <a:prstGeom prst="roundRect">
            <a:avLst>
              <a:gd name="adj" fmla="val 1150"/>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A1EB3BF7-DAD2-C18B-52DE-7BFF6878E842}"/>
              </a:ext>
            </a:extLst>
          </p:cNvPr>
          <p:cNvSpPr/>
          <p:nvPr/>
        </p:nvSpPr>
        <p:spPr>
          <a:xfrm>
            <a:off x="142503" y="1557468"/>
            <a:ext cx="2493819" cy="1482616"/>
          </a:xfrm>
          <a:prstGeom prst="roundRect">
            <a:avLst>
              <a:gd name="adj" fmla="val 11563"/>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9294ACE6-8E56-AFC2-60C3-A722F337ADE5}"/>
              </a:ext>
            </a:extLst>
          </p:cNvPr>
          <p:cNvCxnSpPr>
            <a:stCxn id="12" idx="3"/>
          </p:cNvCxnSpPr>
          <p:nvPr/>
        </p:nvCxnSpPr>
        <p:spPr>
          <a:xfrm>
            <a:off x="2636322" y="2298776"/>
            <a:ext cx="418694" cy="254419"/>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38094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computer&#10;&#10;Description automatically generated">
            <a:extLst>
              <a:ext uri="{FF2B5EF4-FFF2-40B4-BE49-F238E27FC236}">
                <a16:creationId xmlns:a16="http://schemas.microsoft.com/office/drawing/2014/main" id="{F76AE6A5-A23A-3C2F-90EE-DC6585B0FFA1}"/>
              </a:ext>
            </a:extLst>
          </p:cNvPr>
          <p:cNvPicPr>
            <a:picLocks noChangeAspect="1"/>
          </p:cNvPicPr>
          <p:nvPr/>
        </p:nvPicPr>
        <p:blipFill>
          <a:blip r:embed="rId2"/>
          <a:stretch>
            <a:fillRect/>
          </a:stretch>
        </p:blipFill>
        <p:spPr>
          <a:xfrm>
            <a:off x="3055016" y="1084434"/>
            <a:ext cx="6860880" cy="4689131"/>
          </a:xfrm>
          <a:prstGeom prst="rect">
            <a:avLst/>
          </a:prstGeom>
        </p:spPr>
      </p:pic>
      <p:sp>
        <p:nvSpPr>
          <p:cNvPr id="9" name="TextBox 8">
            <a:extLst>
              <a:ext uri="{FF2B5EF4-FFF2-40B4-BE49-F238E27FC236}">
                <a16:creationId xmlns:a16="http://schemas.microsoft.com/office/drawing/2014/main" id="{E0542601-9470-508B-2B19-31F6787CA7A1}"/>
              </a:ext>
            </a:extLst>
          </p:cNvPr>
          <p:cNvSpPr txBox="1"/>
          <p:nvPr/>
        </p:nvSpPr>
        <p:spPr>
          <a:xfrm>
            <a:off x="4807208" y="0"/>
            <a:ext cx="3356496" cy="523220"/>
          </a:xfrm>
          <a:prstGeom prst="rect">
            <a:avLst/>
          </a:prstGeom>
          <a:noFill/>
        </p:spPr>
        <p:txBody>
          <a:bodyPr wrap="none" rtlCol="0">
            <a:spAutoFit/>
          </a:bodyPr>
          <a:lstStyle/>
          <a:p>
            <a:r>
              <a:rPr lang="en-US" sz="2800" dirty="0"/>
              <a:t>The layout of R studio</a:t>
            </a:r>
          </a:p>
        </p:txBody>
      </p:sp>
      <p:sp>
        <p:nvSpPr>
          <p:cNvPr id="10" name="TextBox 9">
            <a:extLst>
              <a:ext uri="{FF2B5EF4-FFF2-40B4-BE49-F238E27FC236}">
                <a16:creationId xmlns:a16="http://schemas.microsoft.com/office/drawing/2014/main" id="{7ADEA6E9-E0BF-EC39-54B7-870C7A397031}"/>
              </a:ext>
            </a:extLst>
          </p:cNvPr>
          <p:cNvSpPr txBox="1"/>
          <p:nvPr/>
        </p:nvSpPr>
        <p:spPr>
          <a:xfrm>
            <a:off x="142503" y="1650670"/>
            <a:ext cx="2493819" cy="1754326"/>
          </a:xfrm>
          <a:prstGeom prst="rect">
            <a:avLst/>
          </a:prstGeom>
          <a:noFill/>
        </p:spPr>
        <p:txBody>
          <a:bodyPr wrap="square" rtlCol="0">
            <a:spAutoFit/>
          </a:bodyPr>
          <a:lstStyle/>
          <a:p>
            <a:r>
              <a:rPr lang="en-US" dirty="0"/>
              <a:t>The top left is called the script. This is where you write code that can be saved just like a plain txt file</a:t>
            </a:r>
          </a:p>
          <a:p>
            <a:endParaRPr lang="en-US" dirty="0"/>
          </a:p>
        </p:txBody>
      </p:sp>
      <p:sp>
        <p:nvSpPr>
          <p:cNvPr id="11" name="Rounded Rectangle 10">
            <a:extLst>
              <a:ext uri="{FF2B5EF4-FFF2-40B4-BE49-F238E27FC236}">
                <a16:creationId xmlns:a16="http://schemas.microsoft.com/office/drawing/2014/main" id="{1719397A-49B8-EBF7-8EEA-E68EA1B94191}"/>
              </a:ext>
            </a:extLst>
          </p:cNvPr>
          <p:cNvSpPr/>
          <p:nvPr/>
        </p:nvSpPr>
        <p:spPr>
          <a:xfrm>
            <a:off x="3055016" y="1353787"/>
            <a:ext cx="3749545" cy="2268187"/>
          </a:xfrm>
          <a:prstGeom prst="roundRect">
            <a:avLst>
              <a:gd name="adj" fmla="val 1150"/>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A1EB3BF7-DAD2-C18B-52DE-7BFF6878E842}"/>
              </a:ext>
            </a:extLst>
          </p:cNvPr>
          <p:cNvSpPr/>
          <p:nvPr/>
        </p:nvSpPr>
        <p:spPr>
          <a:xfrm>
            <a:off x="142503" y="1557468"/>
            <a:ext cx="2493819" cy="1847528"/>
          </a:xfrm>
          <a:prstGeom prst="roundRect">
            <a:avLst>
              <a:gd name="adj" fmla="val 11563"/>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9294ACE6-8E56-AFC2-60C3-A722F337ADE5}"/>
              </a:ext>
            </a:extLst>
          </p:cNvPr>
          <p:cNvCxnSpPr>
            <a:cxnSpLocks/>
            <a:stCxn id="12" idx="3"/>
          </p:cNvCxnSpPr>
          <p:nvPr/>
        </p:nvCxnSpPr>
        <p:spPr>
          <a:xfrm>
            <a:off x="2636322" y="2481232"/>
            <a:ext cx="418694" cy="71963"/>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44723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computer&#10;&#10;Description automatically generated">
            <a:extLst>
              <a:ext uri="{FF2B5EF4-FFF2-40B4-BE49-F238E27FC236}">
                <a16:creationId xmlns:a16="http://schemas.microsoft.com/office/drawing/2014/main" id="{F76AE6A5-A23A-3C2F-90EE-DC6585B0FFA1}"/>
              </a:ext>
            </a:extLst>
          </p:cNvPr>
          <p:cNvPicPr>
            <a:picLocks noChangeAspect="1"/>
          </p:cNvPicPr>
          <p:nvPr/>
        </p:nvPicPr>
        <p:blipFill>
          <a:blip r:embed="rId2"/>
          <a:stretch>
            <a:fillRect/>
          </a:stretch>
        </p:blipFill>
        <p:spPr>
          <a:xfrm>
            <a:off x="3055016" y="1084434"/>
            <a:ext cx="6860880" cy="4689131"/>
          </a:xfrm>
          <a:prstGeom prst="rect">
            <a:avLst/>
          </a:prstGeom>
        </p:spPr>
      </p:pic>
      <p:sp>
        <p:nvSpPr>
          <p:cNvPr id="9" name="TextBox 8">
            <a:extLst>
              <a:ext uri="{FF2B5EF4-FFF2-40B4-BE49-F238E27FC236}">
                <a16:creationId xmlns:a16="http://schemas.microsoft.com/office/drawing/2014/main" id="{E0542601-9470-508B-2B19-31F6787CA7A1}"/>
              </a:ext>
            </a:extLst>
          </p:cNvPr>
          <p:cNvSpPr txBox="1"/>
          <p:nvPr/>
        </p:nvSpPr>
        <p:spPr>
          <a:xfrm>
            <a:off x="4807208" y="0"/>
            <a:ext cx="3356496" cy="523220"/>
          </a:xfrm>
          <a:prstGeom prst="rect">
            <a:avLst/>
          </a:prstGeom>
          <a:noFill/>
        </p:spPr>
        <p:txBody>
          <a:bodyPr wrap="none" rtlCol="0">
            <a:spAutoFit/>
          </a:bodyPr>
          <a:lstStyle/>
          <a:p>
            <a:r>
              <a:rPr lang="en-US" sz="2800" dirty="0"/>
              <a:t>The layout of R studio</a:t>
            </a:r>
          </a:p>
        </p:txBody>
      </p:sp>
      <p:sp>
        <p:nvSpPr>
          <p:cNvPr id="10" name="TextBox 9">
            <a:extLst>
              <a:ext uri="{FF2B5EF4-FFF2-40B4-BE49-F238E27FC236}">
                <a16:creationId xmlns:a16="http://schemas.microsoft.com/office/drawing/2014/main" id="{7ADEA6E9-E0BF-EC39-54B7-870C7A397031}"/>
              </a:ext>
            </a:extLst>
          </p:cNvPr>
          <p:cNvSpPr txBox="1"/>
          <p:nvPr/>
        </p:nvSpPr>
        <p:spPr>
          <a:xfrm>
            <a:off x="10058400" y="193227"/>
            <a:ext cx="2030681" cy="2308324"/>
          </a:xfrm>
          <a:prstGeom prst="rect">
            <a:avLst/>
          </a:prstGeom>
          <a:noFill/>
        </p:spPr>
        <p:txBody>
          <a:bodyPr wrap="square" rtlCol="0">
            <a:spAutoFit/>
          </a:bodyPr>
          <a:lstStyle/>
          <a:p>
            <a:r>
              <a:rPr lang="en-US" dirty="0"/>
              <a:t>The top right is the environment. This tells you what objects you have saved in this session.</a:t>
            </a:r>
          </a:p>
          <a:p>
            <a:endParaRPr lang="en-US" dirty="0"/>
          </a:p>
          <a:p>
            <a:r>
              <a:rPr lang="en-US" dirty="0"/>
              <a:t>More on this later </a:t>
            </a:r>
          </a:p>
        </p:txBody>
      </p:sp>
      <p:sp>
        <p:nvSpPr>
          <p:cNvPr id="11" name="Rounded Rectangle 10">
            <a:extLst>
              <a:ext uri="{FF2B5EF4-FFF2-40B4-BE49-F238E27FC236}">
                <a16:creationId xmlns:a16="http://schemas.microsoft.com/office/drawing/2014/main" id="{1719397A-49B8-EBF7-8EEA-E68EA1B94191}"/>
              </a:ext>
            </a:extLst>
          </p:cNvPr>
          <p:cNvSpPr/>
          <p:nvPr/>
        </p:nvSpPr>
        <p:spPr>
          <a:xfrm>
            <a:off x="6866996" y="1495555"/>
            <a:ext cx="2965774" cy="2139005"/>
          </a:xfrm>
          <a:prstGeom prst="roundRect">
            <a:avLst>
              <a:gd name="adj" fmla="val 1150"/>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A1EB3BF7-DAD2-C18B-52DE-7BFF6878E842}"/>
              </a:ext>
            </a:extLst>
          </p:cNvPr>
          <p:cNvSpPr/>
          <p:nvPr/>
        </p:nvSpPr>
        <p:spPr>
          <a:xfrm>
            <a:off x="10058400" y="100025"/>
            <a:ext cx="2030681" cy="2427808"/>
          </a:xfrm>
          <a:prstGeom prst="roundRect">
            <a:avLst>
              <a:gd name="adj" fmla="val 11563"/>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9294ACE6-8E56-AFC2-60C3-A722F337ADE5}"/>
              </a:ext>
            </a:extLst>
          </p:cNvPr>
          <p:cNvCxnSpPr>
            <a:cxnSpLocks/>
          </p:cNvCxnSpPr>
          <p:nvPr/>
        </p:nvCxnSpPr>
        <p:spPr>
          <a:xfrm flipV="1">
            <a:off x="9823952" y="1876301"/>
            <a:ext cx="234448" cy="651532"/>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05011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computer&#10;&#10;Description automatically generated">
            <a:extLst>
              <a:ext uri="{FF2B5EF4-FFF2-40B4-BE49-F238E27FC236}">
                <a16:creationId xmlns:a16="http://schemas.microsoft.com/office/drawing/2014/main" id="{F76AE6A5-A23A-3C2F-90EE-DC6585B0FFA1}"/>
              </a:ext>
            </a:extLst>
          </p:cNvPr>
          <p:cNvPicPr>
            <a:picLocks noChangeAspect="1"/>
          </p:cNvPicPr>
          <p:nvPr/>
        </p:nvPicPr>
        <p:blipFill>
          <a:blip r:embed="rId2"/>
          <a:stretch>
            <a:fillRect/>
          </a:stretch>
        </p:blipFill>
        <p:spPr>
          <a:xfrm>
            <a:off x="3055016" y="1084434"/>
            <a:ext cx="6860880" cy="4689131"/>
          </a:xfrm>
          <a:prstGeom prst="rect">
            <a:avLst/>
          </a:prstGeom>
        </p:spPr>
      </p:pic>
      <p:sp>
        <p:nvSpPr>
          <p:cNvPr id="9" name="TextBox 8">
            <a:extLst>
              <a:ext uri="{FF2B5EF4-FFF2-40B4-BE49-F238E27FC236}">
                <a16:creationId xmlns:a16="http://schemas.microsoft.com/office/drawing/2014/main" id="{E0542601-9470-508B-2B19-31F6787CA7A1}"/>
              </a:ext>
            </a:extLst>
          </p:cNvPr>
          <p:cNvSpPr txBox="1"/>
          <p:nvPr/>
        </p:nvSpPr>
        <p:spPr>
          <a:xfrm>
            <a:off x="4807208" y="0"/>
            <a:ext cx="3356496" cy="523220"/>
          </a:xfrm>
          <a:prstGeom prst="rect">
            <a:avLst/>
          </a:prstGeom>
          <a:noFill/>
        </p:spPr>
        <p:txBody>
          <a:bodyPr wrap="none" rtlCol="0">
            <a:spAutoFit/>
          </a:bodyPr>
          <a:lstStyle/>
          <a:p>
            <a:r>
              <a:rPr lang="en-US" sz="2800" dirty="0"/>
              <a:t>The layout of R studio</a:t>
            </a:r>
          </a:p>
        </p:txBody>
      </p:sp>
      <p:sp>
        <p:nvSpPr>
          <p:cNvPr id="10" name="TextBox 9">
            <a:extLst>
              <a:ext uri="{FF2B5EF4-FFF2-40B4-BE49-F238E27FC236}">
                <a16:creationId xmlns:a16="http://schemas.microsoft.com/office/drawing/2014/main" id="{7ADEA6E9-E0BF-EC39-54B7-870C7A397031}"/>
              </a:ext>
            </a:extLst>
          </p:cNvPr>
          <p:cNvSpPr txBox="1"/>
          <p:nvPr/>
        </p:nvSpPr>
        <p:spPr>
          <a:xfrm>
            <a:off x="10058400" y="1772646"/>
            <a:ext cx="2030681" cy="923330"/>
          </a:xfrm>
          <a:prstGeom prst="rect">
            <a:avLst/>
          </a:prstGeom>
          <a:noFill/>
        </p:spPr>
        <p:txBody>
          <a:bodyPr wrap="square" rtlCol="0">
            <a:spAutoFit/>
          </a:bodyPr>
          <a:lstStyle/>
          <a:p>
            <a:r>
              <a:rPr lang="en-US" dirty="0"/>
              <a:t>The bottom right window will display help files and plots</a:t>
            </a:r>
          </a:p>
        </p:txBody>
      </p:sp>
      <p:sp>
        <p:nvSpPr>
          <p:cNvPr id="11" name="Rounded Rectangle 10">
            <a:extLst>
              <a:ext uri="{FF2B5EF4-FFF2-40B4-BE49-F238E27FC236}">
                <a16:creationId xmlns:a16="http://schemas.microsoft.com/office/drawing/2014/main" id="{1719397A-49B8-EBF7-8EEA-E68EA1B94191}"/>
              </a:ext>
            </a:extLst>
          </p:cNvPr>
          <p:cNvSpPr/>
          <p:nvPr/>
        </p:nvSpPr>
        <p:spPr>
          <a:xfrm>
            <a:off x="6837486" y="3669475"/>
            <a:ext cx="2965774" cy="2104090"/>
          </a:xfrm>
          <a:prstGeom prst="roundRect">
            <a:avLst>
              <a:gd name="adj" fmla="val 1150"/>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A1EB3BF7-DAD2-C18B-52DE-7BFF6878E842}"/>
              </a:ext>
            </a:extLst>
          </p:cNvPr>
          <p:cNvSpPr/>
          <p:nvPr/>
        </p:nvSpPr>
        <p:spPr>
          <a:xfrm>
            <a:off x="10058400" y="1679444"/>
            <a:ext cx="2030681" cy="1206260"/>
          </a:xfrm>
          <a:prstGeom prst="roundRect">
            <a:avLst>
              <a:gd name="adj" fmla="val 11563"/>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9294ACE6-8E56-AFC2-60C3-A722F337ADE5}"/>
              </a:ext>
            </a:extLst>
          </p:cNvPr>
          <p:cNvCxnSpPr>
            <a:cxnSpLocks/>
            <a:endCxn id="12" idx="1"/>
          </p:cNvCxnSpPr>
          <p:nvPr/>
        </p:nvCxnSpPr>
        <p:spPr>
          <a:xfrm flipV="1">
            <a:off x="9476509" y="2282574"/>
            <a:ext cx="581891" cy="1386901"/>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4928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0" y="-170191"/>
            <a:ext cx="12192000" cy="1104405"/>
          </a:xfrm>
        </p:spPr>
        <p:txBody>
          <a:bodyPr/>
          <a:lstStyle/>
          <a:p>
            <a:r>
              <a:rPr lang="en-US" dirty="0">
                <a:latin typeface="Helvetica" pitchFamily="2" charset="0"/>
              </a:rPr>
              <a:t>Why R</a:t>
            </a:r>
          </a:p>
        </p:txBody>
      </p:sp>
      <p:pic>
        <p:nvPicPr>
          <p:cNvPr id="7" name="Picture 2">
            <a:extLst>
              <a:ext uri="{FF2B5EF4-FFF2-40B4-BE49-F238E27FC236}">
                <a16:creationId xmlns:a16="http://schemas.microsoft.com/office/drawing/2014/main" id="{964289AA-24B9-53A9-929A-C8EFF52BE4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0250" y="1127879"/>
            <a:ext cx="2530504" cy="1961208"/>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spss-1-logo-png-transparent - Rens van de Schoot">
            <a:extLst>
              <a:ext uri="{FF2B5EF4-FFF2-40B4-BE49-F238E27FC236}">
                <a16:creationId xmlns:a16="http://schemas.microsoft.com/office/drawing/2014/main" id="{93B6734E-5FB9-1F0F-F82C-5F752CE250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0885" y="312340"/>
            <a:ext cx="3592286" cy="359228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6912D3F-3FB4-DFDD-A1AF-62A9D21EF99E}"/>
              </a:ext>
            </a:extLst>
          </p:cNvPr>
          <p:cNvSpPr txBox="1"/>
          <p:nvPr/>
        </p:nvSpPr>
        <p:spPr>
          <a:xfrm>
            <a:off x="5654213" y="2756191"/>
            <a:ext cx="883575" cy="1569660"/>
          </a:xfrm>
          <a:prstGeom prst="rect">
            <a:avLst/>
          </a:prstGeom>
          <a:noFill/>
        </p:spPr>
        <p:txBody>
          <a:bodyPr wrap="none" rtlCol="0">
            <a:spAutoFit/>
          </a:bodyPr>
          <a:lstStyle/>
          <a:p>
            <a:r>
              <a:rPr lang="en-US" sz="9600" dirty="0"/>
              <a:t>V</a:t>
            </a:r>
          </a:p>
        </p:txBody>
      </p:sp>
      <p:sp>
        <p:nvSpPr>
          <p:cNvPr id="9" name="TextBox 8">
            <a:extLst>
              <a:ext uri="{FF2B5EF4-FFF2-40B4-BE49-F238E27FC236}">
                <a16:creationId xmlns:a16="http://schemas.microsoft.com/office/drawing/2014/main" id="{3CA4F0BF-6455-4DA2-F44F-13C2306CC001}"/>
              </a:ext>
            </a:extLst>
          </p:cNvPr>
          <p:cNvSpPr txBox="1"/>
          <p:nvPr/>
        </p:nvSpPr>
        <p:spPr>
          <a:xfrm>
            <a:off x="873827" y="3429000"/>
            <a:ext cx="4553197"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t>Allows almost any type of statistical analysis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Code allows for highly repeatable analysis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Open source (free and owned by the community)</a:t>
            </a:r>
          </a:p>
        </p:txBody>
      </p:sp>
      <p:sp>
        <p:nvSpPr>
          <p:cNvPr id="10" name="TextBox 9">
            <a:extLst>
              <a:ext uri="{FF2B5EF4-FFF2-40B4-BE49-F238E27FC236}">
                <a16:creationId xmlns:a16="http://schemas.microsoft.com/office/drawing/2014/main" id="{C7570551-970C-B7CB-5F3A-766321B66DC7}"/>
              </a:ext>
            </a:extLst>
          </p:cNvPr>
          <p:cNvSpPr txBox="1"/>
          <p:nvPr/>
        </p:nvSpPr>
        <p:spPr>
          <a:xfrm>
            <a:off x="7630885" y="3434751"/>
            <a:ext cx="4045527"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t>Analysis confined to program setting</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Repeating analysis can be difficult</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Closed and run by private company</a:t>
            </a:r>
          </a:p>
        </p:txBody>
      </p:sp>
      <p:sp>
        <p:nvSpPr>
          <p:cNvPr id="2" name="Rounded Rectangle 1">
            <a:extLst>
              <a:ext uri="{FF2B5EF4-FFF2-40B4-BE49-F238E27FC236}">
                <a16:creationId xmlns:a16="http://schemas.microsoft.com/office/drawing/2014/main" id="{81307BBD-FB77-C2EA-F9A8-D23C934D27F8}"/>
              </a:ext>
            </a:extLst>
          </p:cNvPr>
          <p:cNvSpPr/>
          <p:nvPr/>
        </p:nvSpPr>
        <p:spPr>
          <a:xfrm>
            <a:off x="403761" y="992203"/>
            <a:ext cx="5023263" cy="5634228"/>
          </a:xfrm>
          <a:prstGeom prst="roundRect">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a:extLst>
              <a:ext uri="{FF2B5EF4-FFF2-40B4-BE49-F238E27FC236}">
                <a16:creationId xmlns:a16="http://schemas.microsoft.com/office/drawing/2014/main" id="{38EDE9F5-24F1-516D-CF4A-C2F5354242DE}"/>
              </a:ext>
            </a:extLst>
          </p:cNvPr>
          <p:cNvSpPr/>
          <p:nvPr/>
        </p:nvSpPr>
        <p:spPr>
          <a:xfrm>
            <a:off x="6764978" y="992203"/>
            <a:ext cx="5023263" cy="5634228"/>
          </a:xfrm>
          <a:prstGeom prst="roundRect">
            <a:avLst/>
          </a:prstGeom>
          <a:noFill/>
          <a:ln w="762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CC1E4B"/>
              </a:solidFill>
            </a:endParaRPr>
          </a:p>
        </p:txBody>
      </p:sp>
      <p:sp>
        <p:nvSpPr>
          <p:cNvPr id="4" name="TextBox 3">
            <a:extLst>
              <a:ext uri="{FF2B5EF4-FFF2-40B4-BE49-F238E27FC236}">
                <a16:creationId xmlns:a16="http://schemas.microsoft.com/office/drawing/2014/main" id="{A6A833E1-07CF-C66B-0D99-7229C553404E}"/>
              </a:ext>
            </a:extLst>
          </p:cNvPr>
          <p:cNvSpPr txBox="1"/>
          <p:nvPr/>
        </p:nvSpPr>
        <p:spPr>
          <a:xfrm>
            <a:off x="7470076" y="231569"/>
            <a:ext cx="3789710" cy="646331"/>
          </a:xfrm>
          <a:prstGeom prst="rect">
            <a:avLst/>
          </a:prstGeom>
          <a:noFill/>
          <a:ln>
            <a:solidFill>
              <a:srgbClr val="CC1E4B"/>
            </a:solidFill>
          </a:ln>
        </p:spPr>
        <p:txBody>
          <a:bodyPr wrap="square" rtlCol="0">
            <a:spAutoFit/>
          </a:bodyPr>
          <a:lstStyle/>
          <a:p>
            <a:r>
              <a:rPr lang="en-US" dirty="0">
                <a:solidFill>
                  <a:srgbClr val="CC1E4B"/>
                </a:solidFill>
              </a:rPr>
              <a:t>SPSS and other non-coding  programs ok but are overall more restricted </a:t>
            </a:r>
          </a:p>
        </p:txBody>
      </p:sp>
    </p:spTree>
    <p:extLst>
      <p:ext uri="{BB962C8B-B14F-4D97-AF65-F5344CB8AC3E}">
        <p14:creationId xmlns:p14="http://schemas.microsoft.com/office/powerpoint/2010/main" val="12338570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computer&#10;&#10;Description automatically generated">
            <a:extLst>
              <a:ext uri="{FF2B5EF4-FFF2-40B4-BE49-F238E27FC236}">
                <a16:creationId xmlns:a16="http://schemas.microsoft.com/office/drawing/2014/main" id="{F76AE6A5-A23A-3C2F-90EE-DC6585B0FFA1}"/>
              </a:ext>
            </a:extLst>
          </p:cNvPr>
          <p:cNvPicPr>
            <a:picLocks noChangeAspect="1"/>
          </p:cNvPicPr>
          <p:nvPr/>
        </p:nvPicPr>
        <p:blipFill>
          <a:blip r:embed="rId2"/>
          <a:stretch>
            <a:fillRect/>
          </a:stretch>
        </p:blipFill>
        <p:spPr>
          <a:xfrm>
            <a:off x="3055016" y="1084434"/>
            <a:ext cx="6860880" cy="4689131"/>
          </a:xfrm>
          <a:prstGeom prst="rect">
            <a:avLst/>
          </a:prstGeom>
        </p:spPr>
      </p:pic>
      <p:sp>
        <p:nvSpPr>
          <p:cNvPr id="9" name="TextBox 8">
            <a:extLst>
              <a:ext uri="{FF2B5EF4-FFF2-40B4-BE49-F238E27FC236}">
                <a16:creationId xmlns:a16="http://schemas.microsoft.com/office/drawing/2014/main" id="{E0542601-9470-508B-2B19-31F6787CA7A1}"/>
              </a:ext>
            </a:extLst>
          </p:cNvPr>
          <p:cNvSpPr txBox="1"/>
          <p:nvPr/>
        </p:nvSpPr>
        <p:spPr>
          <a:xfrm>
            <a:off x="4807208" y="0"/>
            <a:ext cx="3356496" cy="523220"/>
          </a:xfrm>
          <a:prstGeom prst="rect">
            <a:avLst/>
          </a:prstGeom>
          <a:noFill/>
        </p:spPr>
        <p:txBody>
          <a:bodyPr wrap="none" rtlCol="0">
            <a:spAutoFit/>
          </a:bodyPr>
          <a:lstStyle/>
          <a:p>
            <a:r>
              <a:rPr lang="en-US" sz="2800" dirty="0"/>
              <a:t>The layout of R studio</a:t>
            </a:r>
          </a:p>
        </p:txBody>
      </p:sp>
      <p:sp>
        <p:nvSpPr>
          <p:cNvPr id="10" name="TextBox 9">
            <a:extLst>
              <a:ext uri="{FF2B5EF4-FFF2-40B4-BE49-F238E27FC236}">
                <a16:creationId xmlns:a16="http://schemas.microsoft.com/office/drawing/2014/main" id="{7ADEA6E9-E0BF-EC39-54B7-870C7A397031}"/>
              </a:ext>
            </a:extLst>
          </p:cNvPr>
          <p:cNvSpPr txBox="1"/>
          <p:nvPr/>
        </p:nvSpPr>
        <p:spPr>
          <a:xfrm>
            <a:off x="142503" y="1650670"/>
            <a:ext cx="2493819" cy="1754326"/>
          </a:xfrm>
          <a:prstGeom prst="rect">
            <a:avLst/>
          </a:prstGeom>
          <a:noFill/>
        </p:spPr>
        <p:txBody>
          <a:bodyPr wrap="square" rtlCol="0">
            <a:spAutoFit/>
          </a:bodyPr>
          <a:lstStyle/>
          <a:p>
            <a:r>
              <a:rPr lang="en-US" dirty="0"/>
              <a:t>The bottom left is called the consol. This is R itself.</a:t>
            </a:r>
          </a:p>
          <a:p>
            <a:endParaRPr lang="en-US" dirty="0"/>
          </a:p>
          <a:p>
            <a:r>
              <a:rPr lang="en-US" dirty="0"/>
              <a:t>You will be inputting and running code here.</a:t>
            </a:r>
          </a:p>
        </p:txBody>
      </p:sp>
      <p:sp>
        <p:nvSpPr>
          <p:cNvPr id="11" name="Rounded Rectangle 10">
            <a:extLst>
              <a:ext uri="{FF2B5EF4-FFF2-40B4-BE49-F238E27FC236}">
                <a16:creationId xmlns:a16="http://schemas.microsoft.com/office/drawing/2014/main" id="{1719397A-49B8-EBF7-8EEA-E68EA1B94191}"/>
              </a:ext>
            </a:extLst>
          </p:cNvPr>
          <p:cNvSpPr/>
          <p:nvPr/>
        </p:nvSpPr>
        <p:spPr>
          <a:xfrm>
            <a:off x="3055016" y="3634560"/>
            <a:ext cx="3749545" cy="2139005"/>
          </a:xfrm>
          <a:prstGeom prst="roundRect">
            <a:avLst>
              <a:gd name="adj" fmla="val 1150"/>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A1EB3BF7-DAD2-C18B-52DE-7BFF6878E842}"/>
              </a:ext>
            </a:extLst>
          </p:cNvPr>
          <p:cNvSpPr/>
          <p:nvPr/>
        </p:nvSpPr>
        <p:spPr>
          <a:xfrm>
            <a:off x="142503" y="1557468"/>
            <a:ext cx="2493819" cy="1847528"/>
          </a:xfrm>
          <a:prstGeom prst="roundRect">
            <a:avLst>
              <a:gd name="adj" fmla="val 11563"/>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9294ACE6-8E56-AFC2-60C3-A722F337ADE5}"/>
              </a:ext>
            </a:extLst>
          </p:cNvPr>
          <p:cNvCxnSpPr>
            <a:cxnSpLocks/>
            <a:stCxn id="12" idx="3"/>
          </p:cNvCxnSpPr>
          <p:nvPr/>
        </p:nvCxnSpPr>
        <p:spPr>
          <a:xfrm>
            <a:off x="2636322" y="2481232"/>
            <a:ext cx="914400" cy="1153328"/>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45828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computer&#10;&#10;Description automatically generated">
            <a:extLst>
              <a:ext uri="{FF2B5EF4-FFF2-40B4-BE49-F238E27FC236}">
                <a16:creationId xmlns:a16="http://schemas.microsoft.com/office/drawing/2014/main" id="{F76AE6A5-A23A-3C2F-90EE-DC6585B0FFA1}"/>
              </a:ext>
            </a:extLst>
          </p:cNvPr>
          <p:cNvPicPr>
            <a:picLocks noChangeAspect="1"/>
          </p:cNvPicPr>
          <p:nvPr/>
        </p:nvPicPr>
        <p:blipFill>
          <a:blip r:embed="rId2"/>
          <a:stretch>
            <a:fillRect/>
          </a:stretch>
        </p:blipFill>
        <p:spPr>
          <a:xfrm>
            <a:off x="3055016" y="1084434"/>
            <a:ext cx="6860880" cy="4689131"/>
          </a:xfrm>
          <a:prstGeom prst="rect">
            <a:avLst/>
          </a:prstGeom>
        </p:spPr>
      </p:pic>
      <p:sp>
        <p:nvSpPr>
          <p:cNvPr id="9" name="TextBox 8">
            <a:extLst>
              <a:ext uri="{FF2B5EF4-FFF2-40B4-BE49-F238E27FC236}">
                <a16:creationId xmlns:a16="http://schemas.microsoft.com/office/drawing/2014/main" id="{E0542601-9470-508B-2B19-31F6787CA7A1}"/>
              </a:ext>
            </a:extLst>
          </p:cNvPr>
          <p:cNvSpPr txBox="1"/>
          <p:nvPr/>
        </p:nvSpPr>
        <p:spPr>
          <a:xfrm>
            <a:off x="4807208" y="0"/>
            <a:ext cx="3356496" cy="523220"/>
          </a:xfrm>
          <a:prstGeom prst="rect">
            <a:avLst/>
          </a:prstGeom>
          <a:noFill/>
        </p:spPr>
        <p:txBody>
          <a:bodyPr wrap="none" rtlCol="0">
            <a:spAutoFit/>
          </a:bodyPr>
          <a:lstStyle/>
          <a:p>
            <a:r>
              <a:rPr lang="en-US" sz="2800" dirty="0"/>
              <a:t>The layout of R studio</a:t>
            </a:r>
          </a:p>
        </p:txBody>
      </p:sp>
      <p:sp>
        <p:nvSpPr>
          <p:cNvPr id="10" name="TextBox 9">
            <a:extLst>
              <a:ext uri="{FF2B5EF4-FFF2-40B4-BE49-F238E27FC236}">
                <a16:creationId xmlns:a16="http://schemas.microsoft.com/office/drawing/2014/main" id="{7ADEA6E9-E0BF-EC39-54B7-870C7A397031}"/>
              </a:ext>
            </a:extLst>
          </p:cNvPr>
          <p:cNvSpPr txBox="1"/>
          <p:nvPr/>
        </p:nvSpPr>
        <p:spPr>
          <a:xfrm>
            <a:off x="142503" y="1650670"/>
            <a:ext cx="2493819" cy="1754326"/>
          </a:xfrm>
          <a:prstGeom prst="rect">
            <a:avLst/>
          </a:prstGeom>
          <a:noFill/>
        </p:spPr>
        <p:txBody>
          <a:bodyPr wrap="square" rtlCol="0">
            <a:spAutoFit/>
          </a:bodyPr>
          <a:lstStyle/>
          <a:p>
            <a:r>
              <a:rPr lang="en-US" dirty="0"/>
              <a:t>The bottom left is called the consol. This is R itself.</a:t>
            </a:r>
          </a:p>
          <a:p>
            <a:endParaRPr lang="en-US" dirty="0"/>
          </a:p>
          <a:p>
            <a:r>
              <a:rPr lang="en-US" dirty="0"/>
              <a:t>You will be inputting and running code here.</a:t>
            </a:r>
          </a:p>
        </p:txBody>
      </p:sp>
      <p:sp>
        <p:nvSpPr>
          <p:cNvPr id="11" name="Rounded Rectangle 10">
            <a:extLst>
              <a:ext uri="{FF2B5EF4-FFF2-40B4-BE49-F238E27FC236}">
                <a16:creationId xmlns:a16="http://schemas.microsoft.com/office/drawing/2014/main" id="{1719397A-49B8-EBF7-8EEA-E68EA1B94191}"/>
              </a:ext>
            </a:extLst>
          </p:cNvPr>
          <p:cNvSpPr/>
          <p:nvPr/>
        </p:nvSpPr>
        <p:spPr>
          <a:xfrm>
            <a:off x="3055016" y="3634560"/>
            <a:ext cx="3749545" cy="2139005"/>
          </a:xfrm>
          <a:prstGeom prst="roundRect">
            <a:avLst>
              <a:gd name="adj" fmla="val 1150"/>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A1EB3BF7-DAD2-C18B-52DE-7BFF6878E842}"/>
              </a:ext>
            </a:extLst>
          </p:cNvPr>
          <p:cNvSpPr/>
          <p:nvPr/>
        </p:nvSpPr>
        <p:spPr>
          <a:xfrm>
            <a:off x="142503" y="1557468"/>
            <a:ext cx="2493819" cy="1847528"/>
          </a:xfrm>
          <a:prstGeom prst="roundRect">
            <a:avLst>
              <a:gd name="adj" fmla="val 11563"/>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9294ACE6-8E56-AFC2-60C3-A722F337ADE5}"/>
              </a:ext>
            </a:extLst>
          </p:cNvPr>
          <p:cNvCxnSpPr>
            <a:cxnSpLocks/>
            <a:stCxn id="12" idx="3"/>
          </p:cNvCxnSpPr>
          <p:nvPr/>
        </p:nvCxnSpPr>
        <p:spPr>
          <a:xfrm>
            <a:off x="2636322" y="2481232"/>
            <a:ext cx="914400" cy="1153328"/>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37C8E3F4-E034-FBD7-8CC6-2A365112714D}"/>
              </a:ext>
            </a:extLst>
          </p:cNvPr>
          <p:cNvSpPr txBox="1"/>
          <p:nvPr/>
        </p:nvSpPr>
        <p:spPr>
          <a:xfrm>
            <a:off x="103322" y="4144489"/>
            <a:ext cx="2133602" cy="1200329"/>
          </a:xfrm>
          <a:prstGeom prst="rect">
            <a:avLst/>
          </a:prstGeom>
          <a:noFill/>
        </p:spPr>
        <p:txBody>
          <a:bodyPr wrap="square" rtlCol="0">
            <a:spAutoFit/>
          </a:bodyPr>
          <a:lstStyle/>
          <a:p>
            <a:r>
              <a:rPr lang="en-US" dirty="0"/>
              <a:t>Current version of R</a:t>
            </a:r>
          </a:p>
          <a:p>
            <a:endParaRPr lang="en-US" dirty="0"/>
          </a:p>
          <a:p>
            <a:r>
              <a:rPr lang="en-US" dirty="0"/>
              <a:t>R will update every 6-12 months</a:t>
            </a:r>
          </a:p>
        </p:txBody>
      </p:sp>
      <p:sp>
        <p:nvSpPr>
          <p:cNvPr id="3" name="Rounded Rectangle 2">
            <a:extLst>
              <a:ext uri="{FF2B5EF4-FFF2-40B4-BE49-F238E27FC236}">
                <a16:creationId xmlns:a16="http://schemas.microsoft.com/office/drawing/2014/main" id="{8182D4EF-EFAE-DFC0-7F48-A983750F8E0F}"/>
              </a:ext>
            </a:extLst>
          </p:cNvPr>
          <p:cNvSpPr/>
          <p:nvPr/>
        </p:nvSpPr>
        <p:spPr>
          <a:xfrm>
            <a:off x="3093522" y="4144489"/>
            <a:ext cx="3544784" cy="225630"/>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EDE8E063-5A46-F3F9-7E93-28BDEF030341}"/>
              </a:ext>
            </a:extLst>
          </p:cNvPr>
          <p:cNvSpPr/>
          <p:nvPr/>
        </p:nvSpPr>
        <p:spPr>
          <a:xfrm>
            <a:off x="103323" y="4144489"/>
            <a:ext cx="2133601" cy="1200329"/>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DF3498FC-0BE0-6BFD-BA75-42D12E584DD4}"/>
              </a:ext>
            </a:extLst>
          </p:cNvPr>
          <p:cNvCxnSpPr>
            <a:cxnSpLocks/>
            <a:stCxn id="3" idx="1"/>
            <a:endCxn id="4" idx="3"/>
          </p:cNvCxnSpPr>
          <p:nvPr/>
        </p:nvCxnSpPr>
        <p:spPr>
          <a:xfrm flipH="1">
            <a:off x="2236924" y="4257304"/>
            <a:ext cx="856598" cy="487350"/>
          </a:xfrm>
          <a:prstGeom prst="line">
            <a:avLst/>
          </a:prstGeom>
          <a:ln w="19050">
            <a:solidFill>
              <a:srgbClr val="CC1E4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74579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542601-9470-508B-2B19-31F6787CA7A1}"/>
              </a:ext>
            </a:extLst>
          </p:cNvPr>
          <p:cNvSpPr txBox="1"/>
          <p:nvPr/>
        </p:nvSpPr>
        <p:spPr>
          <a:xfrm>
            <a:off x="4449242" y="154380"/>
            <a:ext cx="3133999" cy="584775"/>
          </a:xfrm>
          <a:prstGeom prst="rect">
            <a:avLst/>
          </a:prstGeom>
          <a:noFill/>
        </p:spPr>
        <p:txBody>
          <a:bodyPr wrap="none" rtlCol="0">
            <a:spAutoFit/>
          </a:bodyPr>
          <a:lstStyle/>
          <a:p>
            <a:r>
              <a:rPr lang="en-US" sz="3200" dirty="0"/>
              <a:t>Using the console</a:t>
            </a:r>
          </a:p>
        </p:txBody>
      </p:sp>
      <p:pic>
        <p:nvPicPr>
          <p:cNvPr id="7" name="Picture 6" descr="A picture containing text, electronics, screenshot, software&#10;&#10;Description automatically generated">
            <a:extLst>
              <a:ext uri="{FF2B5EF4-FFF2-40B4-BE49-F238E27FC236}">
                <a16:creationId xmlns:a16="http://schemas.microsoft.com/office/drawing/2014/main" id="{4356889D-1307-75FE-F71A-1478946D09CB}"/>
              </a:ext>
            </a:extLst>
          </p:cNvPr>
          <p:cNvPicPr>
            <a:picLocks noChangeAspect="1"/>
          </p:cNvPicPr>
          <p:nvPr/>
        </p:nvPicPr>
        <p:blipFill rotWithShape="1">
          <a:blip r:embed="rId3"/>
          <a:srcRect r="7385"/>
          <a:stretch/>
        </p:blipFill>
        <p:spPr>
          <a:xfrm>
            <a:off x="4540206" y="1013485"/>
            <a:ext cx="7149192" cy="5242871"/>
          </a:xfrm>
          <a:prstGeom prst="rect">
            <a:avLst/>
          </a:prstGeom>
        </p:spPr>
      </p:pic>
      <p:sp>
        <p:nvSpPr>
          <p:cNvPr id="10" name="Rounded Rectangle 9">
            <a:extLst>
              <a:ext uri="{FF2B5EF4-FFF2-40B4-BE49-F238E27FC236}">
                <a16:creationId xmlns:a16="http://schemas.microsoft.com/office/drawing/2014/main" id="{055165D6-3D18-3F4C-A222-A98E47594538}"/>
              </a:ext>
            </a:extLst>
          </p:cNvPr>
          <p:cNvSpPr/>
          <p:nvPr/>
        </p:nvSpPr>
        <p:spPr>
          <a:xfrm>
            <a:off x="4540206" y="1013485"/>
            <a:ext cx="7149192" cy="5242871"/>
          </a:xfrm>
          <a:prstGeom prst="roundRect">
            <a:avLst>
              <a:gd name="adj" fmla="val 1150"/>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C2222B1-52FC-4419-7ED9-64DCD3239327}"/>
              </a:ext>
            </a:extLst>
          </p:cNvPr>
          <p:cNvSpPr txBox="1"/>
          <p:nvPr/>
        </p:nvSpPr>
        <p:spPr>
          <a:xfrm>
            <a:off x="245464" y="4510686"/>
            <a:ext cx="3503220" cy="1631216"/>
          </a:xfrm>
          <a:prstGeom prst="rect">
            <a:avLst/>
          </a:prstGeom>
          <a:noFill/>
        </p:spPr>
        <p:txBody>
          <a:bodyPr wrap="square" rtlCol="0">
            <a:spAutoFit/>
          </a:bodyPr>
          <a:lstStyle/>
          <a:p>
            <a:r>
              <a:rPr lang="en-US" sz="2000" dirty="0"/>
              <a:t>Type commands at the cursor </a:t>
            </a:r>
          </a:p>
          <a:p>
            <a:endParaRPr lang="en-US" sz="2000" dirty="0"/>
          </a:p>
          <a:p>
            <a:r>
              <a:rPr lang="en-US" sz="2000" dirty="0"/>
              <a:t>Then press enter and R will execute the command  and give the results in the next line</a:t>
            </a:r>
          </a:p>
        </p:txBody>
      </p:sp>
      <p:sp>
        <p:nvSpPr>
          <p:cNvPr id="12" name="Rounded Rectangle 11">
            <a:extLst>
              <a:ext uri="{FF2B5EF4-FFF2-40B4-BE49-F238E27FC236}">
                <a16:creationId xmlns:a16="http://schemas.microsoft.com/office/drawing/2014/main" id="{8F1BC514-FEDB-E3A5-5751-7BABB12D4201}"/>
              </a:ext>
            </a:extLst>
          </p:cNvPr>
          <p:cNvSpPr/>
          <p:nvPr/>
        </p:nvSpPr>
        <p:spPr>
          <a:xfrm>
            <a:off x="144524" y="4510686"/>
            <a:ext cx="3705101" cy="1733796"/>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0CDDCCB8-ACE3-1311-DA46-DAEF9C52B69A}"/>
              </a:ext>
            </a:extLst>
          </p:cNvPr>
          <p:cNvCxnSpPr>
            <a:cxnSpLocks/>
          </p:cNvCxnSpPr>
          <p:nvPr/>
        </p:nvCxnSpPr>
        <p:spPr>
          <a:xfrm>
            <a:off x="3849625" y="5941960"/>
            <a:ext cx="599617" cy="0"/>
          </a:xfrm>
          <a:prstGeom prst="straightConnector1">
            <a:avLst/>
          </a:prstGeom>
          <a:ln w="38100">
            <a:solidFill>
              <a:srgbClr val="CC1E4B"/>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97299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542601-9470-508B-2B19-31F6787CA7A1}"/>
              </a:ext>
            </a:extLst>
          </p:cNvPr>
          <p:cNvSpPr txBox="1"/>
          <p:nvPr/>
        </p:nvSpPr>
        <p:spPr>
          <a:xfrm>
            <a:off x="0" y="83128"/>
            <a:ext cx="12191999" cy="584775"/>
          </a:xfrm>
          <a:prstGeom prst="rect">
            <a:avLst/>
          </a:prstGeom>
          <a:noFill/>
        </p:spPr>
        <p:txBody>
          <a:bodyPr wrap="square" rtlCol="0">
            <a:spAutoFit/>
          </a:bodyPr>
          <a:lstStyle/>
          <a:p>
            <a:pPr algn="ctr"/>
            <a:r>
              <a:rPr lang="en-US" sz="3200" dirty="0"/>
              <a:t>Objects in R</a:t>
            </a:r>
          </a:p>
        </p:txBody>
      </p:sp>
      <p:sp>
        <p:nvSpPr>
          <p:cNvPr id="5" name="TextBox 4">
            <a:extLst>
              <a:ext uri="{FF2B5EF4-FFF2-40B4-BE49-F238E27FC236}">
                <a16:creationId xmlns:a16="http://schemas.microsoft.com/office/drawing/2014/main" id="{51B52754-145A-5D76-22B0-A74F28528247}"/>
              </a:ext>
            </a:extLst>
          </p:cNvPr>
          <p:cNvSpPr txBox="1"/>
          <p:nvPr/>
        </p:nvSpPr>
        <p:spPr>
          <a:xfrm>
            <a:off x="0" y="667903"/>
            <a:ext cx="12191999" cy="369332"/>
          </a:xfrm>
          <a:prstGeom prst="rect">
            <a:avLst/>
          </a:prstGeom>
          <a:noFill/>
        </p:spPr>
        <p:txBody>
          <a:bodyPr wrap="square" rtlCol="0">
            <a:spAutoFit/>
          </a:bodyPr>
          <a:lstStyle/>
          <a:p>
            <a:pPr algn="ctr"/>
            <a:r>
              <a:rPr lang="en-US" dirty="0"/>
              <a:t>R allows you to save the results of commands as objects</a:t>
            </a:r>
          </a:p>
        </p:txBody>
      </p:sp>
      <p:pic>
        <p:nvPicPr>
          <p:cNvPr id="9218" name="Picture 2" descr="Rubik's cube LOGIC GAME">
            <a:extLst>
              <a:ext uri="{FF2B5EF4-FFF2-40B4-BE49-F238E27FC236}">
                <a16:creationId xmlns:a16="http://schemas.microsoft.com/office/drawing/2014/main" id="{9A4E68AA-AE65-A7BB-A3ED-309C73A6A4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2358" y="1190333"/>
            <a:ext cx="7307283" cy="5480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15936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542601-9470-508B-2B19-31F6787CA7A1}"/>
              </a:ext>
            </a:extLst>
          </p:cNvPr>
          <p:cNvSpPr txBox="1"/>
          <p:nvPr/>
        </p:nvSpPr>
        <p:spPr>
          <a:xfrm>
            <a:off x="0" y="83128"/>
            <a:ext cx="12191999" cy="584775"/>
          </a:xfrm>
          <a:prstGeom prst="rect">
            <a:avLst/>
          </a:prstGeom>
          <a:noFill/>
        </p:spPr>
        <p:txBody>
          <a:bodyPr wrap="square" rtlCol="0">
            <a:spAutoFit/>
          </a:bodyPr>
          <a:lstStyle/>
          <a:p>
            <a:pPr algn="ctr"/>
            <a:r>
              <a:rPr lang="en-US" sz="3200" dirty="0"/>
              <a:t>Objects in R</a:t>
            </a:r>
          </a:p>
        </p:txBody>
      </p:sp>
      <p:sp>
        <p:nvSpPr>
          <p:cNvPr id="5" name="TextBox 4">
            <a:extLst>
              <a:ext uri="{FF2B5EF4-FFF2-40B4-BE49-F238E27FC236}">
                <a16:creationId xmlns:a16="http://schemas.microsoft.com/office/drawing/2014/main" id="{51B52754-145A-5D76-22B0-A74F28528247}"/>
              </a:ext>
            </a:extLst>
          </p:cNvPr>
          <p:cNvSpPr txBox="1"/>
          <p:nvPr/>
        </p:nvSpPr>
        <p:spPr>
          <a:xfrm>
            <a:off x="0" y="667903"/>
            <a:ext cx="12191999" cy="369332"/>
          </a:xfrm>
          <a:prstGeom prst="rect">
            <a:avLst/>
          </a:prstGeom>
          <a:noFill/>
        </p:spPr>
        <p:txBody>
          <a:bodyPr wrap="square" rtlCol="0">
            <a:spAutoFit/>
          </a:bodyPr>
          <a:lstStyle/>
          <a:p>
            <a:pPr algn="ctr"/>
            <a:r>
              <a:rPr lang="en-US" dirty="0"/>
              <a:t>R allows you to save the results of commands as objects</a:t>
            </a:r>
          </a:p>
        </p:txBody>
      </p:sp>
      <p:pic>
        <p:nvPicPr>
          <p:cNvPr id="8" name="Picture 7" descr="A screenshot of a computer&#10;&#10;Description automatically generated with medium confidence">
            <a:extLst>
              <a:ext uri="{FF2B5EF4-FFF2-40B4-BE49-F238E27FC236}">
                <a16:creationId xmlns:a16="http://schemas.microsoft.com/office/drawing/2014/main" id="{9FF5B41B-43C2-D5CB-C593-C95893B30DAB}"/>
              </a:ext>
            </a:extLst>
          </p:cNvPr>
          <p:cNvPicPr>
            <a:picLocks noChangeAspect="1"/>
          </p:cNvPicPr>
          <p:nvPr/>
        </p:nvPicPr>
        <p:blipFill>
          <a:blip r:embed="rId2"/>
          <a:stretch>
            <a:fillRect/>
          </a:stretch>
        </p:blipFill>
        <p:spPr>
          <a:xfrm>
            <a:off x="2437597" y="1127228"/>
            <a:ext cx="7316806" cy="4603544"/>
          </a:xfrm>
          <a:prstGeom prst="rect">
            <a:avLst/>
          </a:prstGeom>
        </p:spPr>
      </p:pic>
      <p:sp>
        <p:nvSpPr>
          <p:cNvPr id="10" name="Rounded Rectangle 9">
            <a:extLst>
              <a:ext uri="{FF2B5EF4-FFF2-40B4-BE49-F238E27FC236}">
                <a16:creationId xmlns:a16="http://schemas.microsoft.com/office/drawing/2014/main" id="{0BAA9675-3FCB-4665-6F68-4DAA3AEA7A74}"/>
              </a:ext>
            </a:extLst>
          </p:cNvPr>
          <p:cNvSpPr/>
          <p:nvPr/>
        </p:nvSpPr>
        <p:spPr>
          <a:xfrm>
            <a:off x="2437597" y="1127228"/>
            <a:ext cx="7316806" cy="4603544"/>
          </a:xfrm>
          <a:prstGeom prst="roundRect">
            <a:avLst>
              <a:gd name="adj" fmla="val 1150"/>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4E1564A9-94B7-7822-A03E-33F7E8A02651}"/>
              </a:ext>
            </a:extLst>
          </p:cNvPr>
          <p:cNvSpPr/>
          <p:nvPr/>
        </p:nvSpPr>
        <p:spPr>
          <a:xfrm>
            <a:off x="35625" y="3323152"/>
            <a:ext cx="2101931" cy="1829397"/>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F8F0C78-4739-FA81-CCED-F01375A234B4}"/>
              </a:ext>
            </a:extLst>
          </p:cNvPr>
          <p:cNvSpPr txBox="1"/>
          <p:nvPr/>
        </p:nvSpPr>
        <p:spPr>
          <a:xfrm>
            <a:off x="35626" y="3393375"/>
            <a:ext cx="2101930" cy="1723549"/>
          </a:xfrm>
          <a:prstGeom prst="rect">
            <a:avLst/>
          </a:prstGeom>
          <a:noFill/>
        </p:spPr>
        <p:txBody>
          <a:bodyPr wrap="square" rtlCol="0">
            <a:spAutoFit/>
          </a:bodyPr>
          <a:lstStyle/>
          <a:p>
            <a:pPr algn="ctr"/>
            <a:r>
              <a:rPr lang="en-US" dirty="0"/>
              <a:t>To the left of</a:t>
            </a:r>
          </a:p>
          <a:p>
            <a:pPr algn="ctr"/>
            <a:r>
              <a:rPr lang="en-US" sz="2000" b="1" dirty="0"/>
              <a:t>&lt;-</a:t>
            </a:r>
          </a:p>
          <a:p>
            <a:pPr algn="ctr"/>
            <a:r>
              <a:rPr lang="en-US" dirty="0"/>
              <a:t> is the objects name</a:t>
            </a:r>
          </a:p>
          <a:p>
            <a:pPr algn="ctr"/>
            <a:endParaRPr lang="en-US" dirty="0"/>
          </a:p>
          <a:p>
            <a:pPr algn="ctr"/>
            <a:r>
              <a:rPr lang="en-US" sz="1600" dirty="0"/>
              <a:t>This name must be all 1 word with no gaps </a:t>
            </a:r>
          </a:p>
        </p:txBody>
      </p:sp>
      <p:sp>
        <p:nvSpPr>
          <p:cNvPr id="2" name="Rounded Rectangle 1">
            <a:extLst>
              <a:ext uri="{FF2B5EF4-FFF2-40B4-BE49-F238E27FC236}">
                <a16:creationId xmlns:a16="http://schemas.microsoft.com/office/drawing/2014/main" id="{2BD4C3E2-8013-4C01-5179-9ABB44A96691}"/>
              </a:ext>
            </a:extLst>
          </p:cNvPr>
          <p:cNvSpPr/>
          <p:nvPr/>
        </p:nvSpPr>
        <p:spPr>
          <a:xfrm>
            <a:off x="3004457" y="5844515"/>
            <a:ext cx="4156364" cy="954107"/>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2CC09FD-93D2-6DAA-780F-7D831E22C217}"/>
              </a:ext>
            </a:extLst>
          </p:cNvPr>
          <p:cNvSpPr txBox="1"/>
          <p:nvPr/>
        </p:nvSpPr>
        <p:spPr>
          <a:xfrm>
            <a:off x="2883725" y="5820765"/>
            <a:ext cx="4277096" cy="954107"/>
          </a:xfrm>
          <a:prstGeom prst="rect">
            <a:avLst/>
          </a:prstGeom>
          <a:noFill/>
        </p:spPr>
        <p:txBody>
          <a:bodyPr wrap="square" rtlCol="0">
            <a:spAutoFit/>
          </a:bodyPr>
          <a:lstStyle/>
          <a:p>
            <a:pPr algn="ctr"/>
            <a:r>
              <a:rPr lang="en-US" dirty="0"/>
              <a:t>To the right of</a:t>
            </a:r>
          </a:p>
          <a:p>
            <a:pPr algn="ctr"/>
            <a:r>
              <a:rPr lang="en-US" sz="2000" b="1" dirty="0"/>
              <a:t>&lt;-</a:t>
            </a:r>
          </a:p>
          <a:p>
            <a:pPr algn="ctr"/>
            <a:r>
              <a:rPr lang="en-US" dirty="0"/>
              <a:t> is the command/data you want to save</a:t>
            </a:r>
            <a:endParaRPr lang="en-US" sz="1600" dirty="0"/>
          </a:p>
        </p:txBody>
      </p:sp>
      <p:sp>
        <p:nvSpPr>
          <p:cNvPr id="4" name="Rounded Rectangle 3">
            <a:extLst>
              <a:ext uri="{FF2B5EF4-FFF2-40B4-BE49-F238E27FC236}">
                <a16:creationId xmlns:a16="http://schemas.microsoft.com/office/drawing/2014/main" id="{7CFC166B-4F27-5084-D5A7-DDA18BD58C3C}"/>
              </a:ext>
            </a:extLst>
          </p:cNvPr>
          <p:cNvSpPr/>
          <p:nvPr/>
        </p:nvSpPr>
        <p:spPr>
          <a:xfrm>
            <a:off x="9945586" y="1886504"/>
            <a:ext cx="1834736" cy="1530621"/>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4D09130-DB5F-D804-D8FE-98E9E8BF305D}"/>
              </a:ext>
            </a:extLst>
          </p:cNvPr>
          <p:cNvSpPr txBox="1"/>
          <p:nvPr/>
        </p:nvSpPr>
        <p:spPr>
          <a:xfrm>
            <a:off x="10054444" y="1898379"/>
            <a:ext cx="1607125" cy="1477328"/>
          </a:xfrm>
          <a:prstGeom prst="rect">
            <a:avLst/>
          </a:prstGeom>
          <a:noFill/>
        </p:spPr>
        <p:txBody>
          <a:bodyPr wrap="square" rtlCol="0">
            <a:spAutoFit/>
          </a:bodyPr>
          <a:lstStyle/>
          <a:p>
            <a:pPr algn="ctr"/>
            <a:r>
              <a:rPr lang="en-US" dirty="0"/>
              <a:t>When you save an object it will now be stored in the R environment</a:t>
            </a:r>
            <a:endParaRPr lang="en-US" sz="1600" dirty="0"/>
          </a:p>
        </p:txBody>
      </p:sp>
      <p:cxnSp>
        <p:nvCxnSpPr>
          <p:cNvPr id="13" name="Straight Arrow Connector 12">
            <a:extLst>
              <a:ext uri="{FF2B5EF4-FFF2-40B4-BE49-F238E27FC236}">
                <a16:creationId xmlns:a16="http://schemas.microsoft.com/office/drawing/2014/main" id="{31926636-9F22-DB00-3C2C-25E58242F5D9}"/>
              </a:ext>
            </a:extLst>
          </p:cNvPr>
          <p:cNvCxnSpPr>
            <a:cxnSpLocks/>
          </p:cNvCxnSpPr>
          <p:nvPr/>
        </p:nvCxnSpPr>
        <p:spPr>
          <a:xfrm flipH="1">
            <a:off x="7635834" y="2377483"/>
            <a:ext cx="2309752" cy="0"/>
          </a:xfrm>
          <a:prstGeom prst="straightConnector1">
            <a:avLst/>
          </a:prstGeom>
          <a:ln w="38100">
            <a:solidFill>
              <a:srgbClr val="CC1E4B"/>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28282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542601-9470-508B-2B19-31F6787CA7A1}"/>
              </a:ext>
            </a:extLst>
          </p:cNvPr>
          <p:cNvSpPr txBox="1"/>
          <p:nvPr/>
        </p:nvSpPr>
        <p:spPr>
          <a:xfrm>
            <a:off x="3827815" y="100959"/>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7C4B64B6-B603-B9A1-8886-DE46C76E8FFB}"/>
              </a:ext>
            </a:extLst>
          </p:cNvPr>
          <p:cNvSpPr txBox="1"/>
          <p:nvPr/>
        </p:nvSpPr>
        <p:spPr>
          <a:xfrm>
            <a:off x="0" y="83128"/>
            <a:ext cx="12191999" cy="584775"/>
          </a:xfrm>
          <a:prstGeom prst="rect">
            <a:avLst/>
          </a:prstGeom>
          <a:noFill/>
        </p:spPr>
        <p:txBody>
          <a:bodyPr wrap="square" rtlCol="0">
            <a:spAutoFit/>
          </a:bodyPr>
          <a:lstStyle/>
          <a:p>
            <a:pPr algn="ctr"/>
            <a:r>
              <a:rPr lang="en-US" sz="3200" dirty="0"/>
              <a:t>Objects in R</a:t>
            </a:r>
          </a:p>
        </p:txBody>
      </p:sp>
      <p:sp>
        <p:nvSpPr>
          <p:cNvPr id="5" name="TextBox 4">
            <a:extLst>
              <a:ext uri="{FF2B5EF4-FFF2-40B4-BE49-F238E27FC236}">
                <a16:creationId xmlns:a16="http://schemas.microsoft.com/office/drawing/2014/main" id="{B8E9A198-C921-130F-A52A-CA6701034740}"/>
              </a:ext>
            </a:extLst>
          </p:cNvPr>
          <p:cNvSpPr txBox="1"/>
          <p:nvPr/>
        </p:nvSpPr>
        <p:spPr>
          <a:xfrm>
            <a:off x="0" y="667903"/>
            <a:ext cx="12191999" cy="369332"/>
          </a:xfrm>
          <a:prstGeom prst="rect">
            <a:avLst/>
          </a:prstGeom>
          <a:noFill/>
        </p:spPr>
        <p:txBody>
          <a:bodyPr wrap="square" rtlCol="0">
            <a:spAutoFit/>
          </a:bodyPr>
          <a:lstStyle/>
          <a:p>
            <a:pPr algn="ctr"/>
            <a:r>
              <a:rPr lang="en-US" dirty="0"/>
              <a:t>Objects can have different class types which arrange data in different ways</a:t>
            </a:r>
          </a:p>
        </p:txBody>
      </p:sp>
      <p:pic>
        <p:nvPicPr>
          <p:cNvPr id="10242" name="Picture 2">
            <a:extLst>
              <a:ext uri="{FF2B5EF4-FFF2-40B4-BE49-F238E27FC236}">
                <a16:creationId xmlns:a16="http://schemas.microsoft.com/office/drawing/2014/main" id="{BC3313E4-CBB3-7FB5-7820-5609D4F3A6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4404" y="1622010"/>
            <a:ext cx="9579429" cy="4596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1292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542601-9470-508B-2B19-31F6787CA7A1}"/>
              </a:ext>
            </a:extLst>
          </p:cNvPr>
          <p:cNvSpPr txBox="1"/>
          <p:nvPr/>
        </p:nvSpPr>
        <p:spPr>
          <a:xfrm>
            <a:off x="3827815" y="100959"/>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7C4B64B6-B603-B9A1-8886-DE46C76E8FFB}"/>
              </a:ext>
            </a:extLst>
          </p:cNvPr>
          <p:cNvSpPr txBox="1"/>
          <p:nvPr/>
        </p:nvSpPr>
        <p:spPr>
          <a:xfrm>
            <a:off x="0" y="83128"/>
            <a:ext cx="12191999" cy="584775"/>
          </a:xfrm>
          <a:prstGeom prst="rect">
            <a:avLst/>
          </a:prstGeom>
          <a:noFill/>
        </p:spPr>
        <p:txBody>
          <a:bodyPr wrap="square" rtlCol="0">
            <a:spAutoFit/>
          </a:bodyPr>
          <a:lstStyle/>
          <a:p>
            <a:pPr algn="ctr"/>
            <a:r>
              <a:rPr lang="en-US" sz="3200" dirty="0"/>
              <a:t>Objects in R</a:t>
            </a:r>
          </a:p>
        </p:txBody>
      </p:sp>
      <p:sp>
        <p:nvSpPr>
          <p:cNvPr id="5" name="TextBox 4">
            <a:extLst>
              <a:ext uri="{FF2B5EF4-FFF2-40B4-BE49-F238E27FC236}">
                <a16:creationId xmlns:a16="http://schemas.microsoft.com/office/drawing/2014/main" id="{B8E9A198-C921-130F-A52A-CA6701034740}"/>
              </a:ext>
            </a:extLst>
          </p:cNvPr>
          <p:cNvSpPr txBox="1"/>
          <p:nvPr/>
        </p:nvSpPr>
        <p:spPr>
          <a:xfrm>
            <a:off x="0" y="667903"/>
            <a:ext cx="12191999" cy="369332"/>
          </a:xfrm>
          <a:prstGeom prst="rect">
            <a:avLst/>
          </a:prstGeom>
          <a:noFill/>
        </p:spPr>
        <p:txBody>
          <a:bodyPr wrap="square" rtlCol="0">
            <a:spAutoFit/>
          </a:bodyPr>
          <a:lstStyle/>
          <a:p>
            <a:pPr algn="ctr"/>
            <a:r>
              <a:rPr lang="en-US" dirty="0"/>
              <a:t>Objects can have different class types which arrange data in different ways</a:t>
            </a:r>
          </a:p>
        </p:txBody>
      </p:sp>
      <p:pic>
        <p:nvPicPr>
          <p:cNvPr id="10242" name="Picture 2">
            <a:extLst>
              <a:ext uri="{FF2B5EF4-FFF2-40B4-BE49-F238E27FC236}">
                <a16:creationId xmlns:a16="http://schemas.microsoft.com/office/drawing/2014/main" id="{BC3313E4-CBB3-7FB5-7820-5609D4F3A6C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4215" b="54680"/>
          <a:stretch/>
        </p:blipFill>
        <p:spPr bwMode="auto">
          <a:xfrm>
            <a:off x="1104404" y="1622010"/>
            <a:ext cx="2470069" cy="2083091"/>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a:extLst>
              <a:ext uri="{FF2B5EF4-FFF2-40B4-BE49-F238E27FC236}">
                <a16:creationId xmlns:a16="http://schemas.microsoft.com/office/drawing/2014/main" id="{AE40C3D8-15C7-F796-E2C7-468E7B333A08}"/>
              </a:ext>
            </a:extLst>
          </p:cNvPr>
          <p:cNvSpPr/>
          <p:nvPr/>
        </p:nvSpPr>
        <p:spPr>
          <a:xfrm>
            <a:off x="3574473" y="2295506"/>
            <a:ext cx="3990110" cy="940090"/>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537D78D-2F96-B2D0-AD5F-622C710C0170}"/>
              </a:ext>
            </a:extLst>
          </p:cNvPr>
          <p:cNvSpPr txBox="1"/>
          <p:nvPr/>
        </p:nvSpPr>
        <p:spPr>
          <a:xfrm>
            <a:off x="3681350" y="2580885"/>
            <a:ext cx="3598224" cy="369332"/>
          </a:xfrm>
          <a:prstGeom prst="rect">
            <a:avLst/>
          </a:prstGeom>
          <a:noFill/>
        </p:spPr>
        <p:txBody>
          <a:bodyPr wrap="square" rtlCol="0">
            <a:spAutoFit/>
          </a:bodyPr>
          <a:lstStyle/>
          <a:p>
            <a:pPr algn="ctr"/>
            <a:r>
              <a:rPr lang="en-US" dirty="0"/>
              <a:t>A simple sequence of data</a:t>
            </a:r>
          </a:p>
        </p:txBody>
      </p:sp>
      <p:sp>
        <p:nvSpPr>
          <p:cNvPr id="6" name="TextBox 5">
            <a:extLst>
              <a:ext uri="{FF2B5EF4-FFF2-40B4-BE49-F238E27FC236}">
                <a16:creationId xmlns:a16="http://schemas.microsoft.com/office/drawing/2014/main" id="{C1DE9088-F463-8A74-1123-E4191A03BDF9}"/>
              </a:ext>
            </a:extLst>
          </p:cNvPr>
          <p:cNvSpPr txBox="1"/>
          <p:nvPr/>
        </p:nvSpPr>
        <p:spPr>
          <a:xfrm>
            <a:off x="5158454" y="2295506"/>
            <a:ext cx="803746" cy="369332"/>
          </a:xfrm>
          <a:prstGeom prst="rect">
            <a:avLst/>
          </a:prstGeom>
          <a:noFill/>
        </p:spPr>
        <p:txBody>
          <a:bodyPr wrap="none" rtlCol="0">
            <a:spAutoFit/>
          </a:bodyPr>
          <a:lstStyle/>
          <a:p>
            <a:r>
              <a:rPr lang="en-US" b="1" dirty="0"/>
              <a:t>Vector</a:t>
            </a:r>
          </a:p>
        </p:txBody>
      </p:sp>
    </p:spTree>
    <p:extLst>
      <p:ext uri="{BB962C8B-B14F-4D97-AF65-F5344CB8AC3E}">
        <p14:creationId xmlns:p14="http://schemas.microsoft.com/office/powerpoint/2010/main" val="20236905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542601-9470-508B-2B19-31F6787CA7A1}"/>
              </a:ext>
            </a:extLst>
          </p:cNvPr>
          <p:cNvSpPr txBox="1"/>
          <p:nvPr/>
        </p:nvSpPr>
        <p:spPr>
          <a:xfrm>
            <a:off x="3827815" y="100959"/>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7C4B64B6-B603-B9A1-8886-DE46C76E8FFB}"/>
              </a:ext>
            </a:extLst>
          </p:cNvPr>
          <p:cNvSpPr txBox="1"/>
          <p:nvPr/>
        </p:nvSpPr>
        <p:spPr>
          <a:xfrm>
            <a:off x="0" y="83128"/>
            <a:ext cx="12191999" cy="584775"/>
          </a:xfrm>
          <a:prstGeom prst="rect">
            <a:avLst/>
          </a:prstGeom>
          <a:noFill/>
        </p:spPr>
        <p:txBody>
          <a:bodyPr wrap="square" rtlCol="0">
            <a:spAutoFit/>
          </a:bodyPr>
          <a:lstStyle/>
          <a:p>
            <a:pPr algn="ctr"/>
            <a:r>
              <a:rPr lang="en-US" sz="3200" dirty="0"/>
              <a:t>Objects in R</a:t>
            </a:r>
          </a:p>
        </p:txBody>
      </p:sp>
      <p:sp>
        <p:nvSpPr>
          <p:cNvPr id="5" name="TextBox 4">
            <a:extLst>
              <a:ext uri="{FF2B5EF4-FFF2-40B4-BE49-F238E27FC236}">
                <a16:creationId xmlns:a16="http://schemas.microsoft.com/office/drawing/2014/main" id="{B8E9A198-C921-130F-A52A-CA6701034740}"/>
              </a:ext>
            </a:extLst>
          </p:cNvPr>
          <p:cNvSpPr txBox="1"/>
          <p:nvPr/>
        </p:nvSpPr>
        <p:spPr>
          <a:xfrm>
            <a:off x="0" y="667903"/>
            <a:ext cx="12191999" cy="369332"/>
          </a:xfrm>
          <a:prstGeom prst="rect">
            <a:avLst/>
          </a:prstGeom>
          <a:noFill/>
        </p:spPr>
        <p:txBody>
          <a:bodyPr wrap="square" rtlCol="0">
            <a:spAutoFit/>
          </a:bodyPr>
          <a:lstStyle/>
          <a:p>
            <a:pPr algn="ctr"/>
            <a:r>
              <a:rPr lang="en-US" dirty="0"/>
              <a:t>Objects can have different class types which arrange data in different ways</a:t>
            </a:r>
          </a:p>
        </p:txBody>
      </p:sp>
      <p:pic>
        <p:nvPicPr>
          <p:cNvPr id="10242" name="Picture 2">
            <a:extLst>
              <a:ext uri="{FF2B5EF4-FFF2-40B4-BE49-F238E27FC236}">
                <a16:creationId xmlns:a16="http://schemas.microsoft.com/office/drawing/2014/main" id="{BC3313E4-CBB3-7FB5-7820-5609D4F3A6C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358" r="36901" b="41246"/>
          <a:stretch/>
        </p:blipFill>
        <p:spPr bwMode="auto">
          <a:xfrm>
            <a:off x="4012546" y="1622010"/>
            <a:ext cx="3136399" cy="2700608"/>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a:extLst>
              <a:ext uri="{FF2B5EF4-FFF2-40B4-BE49-F238E27FC236}">
                <a16:creationId xmlns:a16="http://schemas.microsoft.com/office/drawing/2014/main" id="{AE40C3D8-15C7-F796-E2C7-468E7B333A08}"/>
              </a:ext>
            </a:extLst>
          </p:cNvPr>
          <p:cNvSpPr/>
          <p:nvPr/>
        </p:nvSpPr>
        <p:spPr>
          <a:xfrm>
            <a:off x="7480141" y="1983179"/>
            <a:ext cx="3990110" cy="1445821"/>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537D78D-2F96-B2D0-AD5F-622C710C0170}"/>
              </a:ext>
            </a:extLst>
          </p:cNvPr>
          <p:cNvSpPr txBox="1"/>
          <p:nvPr/>
        </p:nvSpPr>
        <p:spPr>
          <a:xfrm>
            <a:off x="7676084" y="2396219"/>
            <a:ext cx="3598224" cy="923330"/>
          </a:xfrm>
          <a:prstGeom prst="rect">
            <a:avLst/>
          </a:prstGeom>
          <a:noFill/>
        </p:spPr>
        <p:txBody>
          <a:bodyPr wrap="square" rtlCol="0">
            <a:spAutoFit/>
          </a:bodyPr>
          <a:lstStyle/>
          <a:p>
            <a:pPr algn="ctr"/>
            <a:r>
              <a:rPr lang="en-US" dirty="0"/>
              <a:t>Data is arranged in rows and columns, typically used for mathematical computations.</a:t>
            </a:r>
          </a:p>
        </p:txBody>
      </p:sp>
      <p:sp>
        <p:nvSpPr>
          <p:cNvPr id="6" name="TextBox 5">
            <a:extLst>
              <a:ext uri="{FF2B5EF4-FFF2-40B4-BE49-F238E27FC236}">
                <a16:creationId xmlns:a16="http://schemas.microsoft.com/office/drawing/2014/main" id="{BB218007-2D5C-D50A-5139-B8930C97C7C5}"/>
              </a:ext>
            </a:extLst>
          </p:cNvPr>
          <p:cNvSpPr txBox="1"/>
          <p:nvPr/>
        </p:nvSpPr>
        <p:spPr>
          <a:xfrm>
            <a:off x="9075343" y="2026887"/>
            <a:ext cx="822148" cy="369332"/>
          </a:xfrm>
          <a:prstGeom prst="rect">
            <a:avLst/>
          </a:prstGeom>
          <a:noFill/>
        </p:spPr>
        <p:txBody>
          <a:bodyPr wrap="none" rtlCol="0">
            <a:spAutoFit/>
          </a:bodyPr>
          <a:lstStyle/>
          <a:p>
            <a:r>
              <a:rPr lang="en-US" b="1" dirty="0"/>
              <a:t>Matrix</a:t>
            </a:r>
          </a:p>
        </p:txBody>
      </p:sp>
    </p:spTree>
    <p:extLst>
      <p:ext uri="{BB962C8B-B14F-4D97-AF65-F5344CB8AC3E}">
        <p14:creationId xmlns:p14="http://schemas.microsoft.com/office/powerpoint/2010/main" val="33022293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542601-9470-508B-2B19-31F6787CA7A1}"/>
              </a:ext>
            </a:extLst>
          </p:cNvPr>
          <p:cNvSpPr txBox="1"/>
          <p:nvPr/>
        </p:nvSpPr>
        <p:spPr>
          <a:xfrm>
            <a:off x="3827815" y="100959"/>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7C4B64B6-B603-B9A1-8886-DE46C76E8FFB}"/>
              </a:ext>
            </a:extLst>
          </p:cNvPr>
          <p:cNvSpPr txBox="1"/>
          <p:nvPr/>
        </p:nvSpPr>
        <p:spPr>
          <a:xfrm>
            <a:off x="0" y="83128"/>
            <a:ext cx="12191999" cy="584775"/>
          </a:xfrm>
          <a:prstGeom prst="rect">
            <a:avLst/>
          </a:prstGeom>
          <a:noFill/>
        </p:spPr>
        <p:txBody>
          <a:bodyPr wrap="square" rtlCol="0">
            <a:spAutoFit/>
          </a:bodyPr>
          <a:lstStyle/>
          <a:p>
            <a:pPr algn="ctr"/>
            <a:r>
              <a:rPr lang="en-US" sz="3200" dirty="0"/>
              <a:t>Objects in R</a:t>
            </a:r>
          </a:p>
        </p:txBody>
      </p:sp>
      <p:sp>
        <p:nvSpPr>
          <p:cNvPr id="5" name="TextBox 4">
            <a:extLst>
              <a:ext uri="{FF2B5EF4-FFF2-40B4-BE49-F238E27FC236}">
                <a16:creationId xmlns:a16="http://schemas.microsoft.com/office/drawing/2014/main" id="{B8E9A198-C921-130F-A52A-CA6701034740}"/>
              </a:ext>
            </a:extLst>
          </p:cNvPr>
          <p:cNvSpPr txBox="1"/>
          <p:nvPr/>
        </p:nvSpPr>
        <p:spPr>
          <a:xfrm>
            <a:off x="0" y="667903"/>
            <a:ext cx="12191999" cy="369332"/>
          </a:xfrm>
          <a:prstGeom prst="rect">
            <a:avLst/>
          </a:prstGeom>
          <a:noFill/>
        </p:spPr>
        <p:txBody>
          <a:bodyPr wrap="square" rtlCol="0">
            <a:spAutoFit/>
          </a:bodyPr>
          <a:lstStyle/>
          <a:p>
            <a:pPr algn="ctr"/>
            <a:r>
              <a:rPr lang="en-US" dirty="0"/>
              <a:t>Objects can have different class types which arrange data in different ways</a:t>
            </a:r>
          </a:p>
        </p:txBody>
      </p:sp>
      <p:pic>
        <p:nvPicPr>
          <p:cNvPr id="10242" name="Picture 2">
            <a:extLst>
              <a:ext uri="{FF2B5EF4-FFF2-40B4-BE49-F238E27FC236}">
                <a16:creationId xmlns:a16="http://schemas.microsoft.com/office/drawing/2014/main" id="{BC3313E4-CBB3-7FB5-7820-5609D4F3A6C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4463" r="4173" b="41246"/>
          <a:stretch/>
        </p:blipFill>
        <p:spPr bwMode="auto">
          <a:xfrm>
            <a:off x="7279574" y="1622010"/>
            <a:ext cx="3004457" cy="2700608"/>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a:extLst>
              <a:ext uri="{FF2B5EF4-FFF2-40B4-BE49-F238E27FC236}">
                <a16:creationId xmlns:a16="http://schemas.microsoft.com/office/drawing/2014/main" id="{AE40C3D8-15C7-F796-E2C7-468E7B333A08}"/>
              </a:ext>
            </a:extLst>
          </p:cNvPr>
          <p:cNvSpPr/>
          <p:nvPr/>
        </p:nvSpPr>
        <p:spPr>
          <a:xfrm>
            <a:off x="3110021" y="2027711"/>
            <a:ext cx="3990110" cy="1445821"/>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537D78D-2F96-B2D0-AD5F-622C710C0170}"/>
              </a:ext>
            </a:extLst>
          </p:cNvPr>
          <p:cNvSpPr txBox="1"/>
          <p:nvPr/>
        </p:nvSpPr>
        <p:spPr>
          <a:xfrm>
            <a:off x="3305964" y="2440751"/>
            <a:ext cx="3598224" cy="646331"/>
          </a:xfrm>
          <a:prstGeom prst="rect">
            <a:avLst/>
          </a:prstGeom>
          <a:noFill/>
        </p:spPr>
        <p:txBody>
          <a:bodyPr wrap="square" rtlCol="0">
            <a:spAutoFit/>
          </a:bodyPr>
          <a:lstStyle/>
          <a:p>
            <a:pPr algn="ctr"/>
            <a:r>
              <a:rPr lang="en-US" dirty="0"/>
              <a:t>An 3 dimensional version of a matrix</a:t>
            </a:r>
          </a:p>
          <a:p>
            <a:pPr algn="ctr"/>
            <a:r>
              <a:rPr lang="en-US" dirty="0"/>
              <a:t>Like a stack of matrices</a:t>
            </a:r>
          </a:p>
        </p:txBody>
      </p:sp>
      <p:sp>
        <p:nvSpPr>
          <p:cNvPr id="6" name="TextBox 5">
            <a:extLst>
              <a:ext uri="{FF2B5EF4-FFF2-40B4-BE49-F238E27FC236}">
                <a16:creationId xmlns:a16="http://schemas.microsoft.com/office/drawing/2014/main" id="{BB218007-2D5C-D50A-5139-B8930C97C7C5}"/>
              </a:ext>
            </a:extLst>
          </p:cNvPr>
          <p:cNvSpPr txBox="1"/>
          <p:nvPr/>
        </p:nvSpPr>
        <p:spPr>
          <a:xfrm>
            <a:off x="4705223" y="2071419"/>
            <a:ext cx="701218" cy="369332"/>
          </a:xfrm>
          <a:prstGeom prst="rect">
            <a:avLst/>
          </a:prstGeom>
          <a:noFill/>
        </p:spPr>
        <p:txBody>
          <a:bodyPr wrap="none" rtlCol="0">
            <a:spAutoFit/>
          </a:bodyPr>
          <a:lstStyle/>
          <a:p>
            <a:r>
              <a:rPr lang="en-US" b="1" dirty="0"/>
              <a:t>Array</a:t>
            </a:r>
          </a:p>
        </p:txBody>
      </p:sp>
    </p:spTree>
    <p:extLst>
      <p:ext uri="{BB962C8B-B14F-4D97-AF65-F5344CB8AC3E}">
        <p14:creationId xmlns:p14="http://schemas.microsoft.com/office/powerpoint/2010/main" val="8424160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542601-9470-508B-2B19-31F6787CA7A1}"/>
              </a:ext>
            </a:extLst>
          </p:cNvPr>
          <p:cNvSpPr txBox="1"/>
          <p:nvPr/>
        </p:nvSpPr>
        <p:spPr>
          <a:xfrm>
            <a:off x="3827815" y="100959"/>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7C4B64B6-B603-B9A1-8886-DE46C76E8FFB}"/>
              </a:ext>
            </a:extLst>
          </p:cNvPr>
          <p:cNvSpPr txBox="1"/>
          <p:nvPr/>
        </p:nvSpPr>
        <p:spPr>
          <a:xfrm>
            <a:off x="0" y="83128"/>
            <a:ext cx="12191999" cy="584775"/>
          </a:xfrm>
          <a:prstGeom prst="rect">
            <a:avLst/>
          </a:prstGeom>
          <a:noFill/>
        </p:spPr>
        <p:txBody>
          <a:bodyPr wrap="square" rtlCol="0">
            <a:spAutoFit/>
          </a:bodyPr>
          <a:lstStyle/>
          <a:p>
            <a:pPr algn="ctr"/>
            <a:r>
              <a:rPr lang="en-US" sz="3200" dirty="0"/>
              <a:t>Objects in R</a:t>
            </a:r>
          </a:p>
        </p:txBody>
      </p:sp>
      <p:sp>
        <p:nvSpPr>
          <p:cNvPr id="5" name="TextBox 4">
            <a:extLst>
              <a:ext uri="{FF2B5EF4-FFF2-40B4-BE49-F238E27FC236}">
                <a16:creationId xmlns:a16="http://schemas.microsoft.com/office/drawing/2014/main" id="{B8E9A198-C921-130F-A52A-CA6701034740}"/>
              </a:ext>
            </a:extLst>
          </p:cNvPr>
          <p:cNvSpPr txBox="1"/>
          <p:nvPr/>
        </p:nvSpPr>
        <p:spPr>
          <a:xfrm>
            <a:off x="0" y="667903"/>
            <a:ext cx="12191999" cy="369332"/>
          </a:xfrm>
          <a:prstGeom prst="rect">
            <a:avLst/>
          </a:prstGeom>
          <a:noFill/>
        </p:spPr>
        <p:txBody>
          <a:bodyPr wrap="square" rtlCol="0">
            <a:spAutoFit/>
          </a:bodyPr>
          <a:lstStyle/>
          <a:p>
            <a:pPr algn="ctr"/>
            <a:r>
              <a:rPr lang="en-US" dirty="0"/>
              <a:t>Objects can have different class types which arrange data in different ways</a:t>
            </a:r>
          </a:p>
        </p:txBody>
      </p:sp>
      <p:pic>
        <p:nvPicPr>
          <p:cNvPr id="10242" name="Picture 2">
            <a:extLst>
              <a:ext uri="{FF2B5EF4-FFF2-40B4-BE49-F238E27FC236}">
                <a16:creationId xmlns:a16="http://schemas.microsoft.com/office/drawing/2014/main" id="{BC3313E4-CBB3-7FB5-7820-5609D4F3A6C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8" t="48316" r="77018" b="617"/>
          <a:stretch/>
        </p:blipFill>
        <p:spPr bwMode="auto">
          <a:xfrm>
            <a:off x="1128157" y="3842864"/>
            <a:ext cx="2177808" cy="2347232"/>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a:extLst>
              <a:ext uri="{FF2B5EF4-FFF2-40B4-BE49-F238E27FC236}">
                <a16:creationId xmlns:a16="http://schemas.microsoft.com/office/drawing/2014/main" id="{AE40C3D8-15C7-F796-E2C7-468E7B333A08}"/>
              </a:ext>
            </a:extLst>
          </p:cNvPr>
          <p:cNvSpPr/>
          <p:nvPr/>
        </p:nvSpPr>
        <p:spPr>
          <a:xfrm>
            <a:off x="3537533" y="4044686"/>
            <a:ext cx="3990110" cy="1896468"/>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537D78D-2F96-B2D0-AD5F-622C710C0170}"/>
              </a:ext>
            </a:extLst>
          </p:cNvPr>
          <p:cNvSpPr txBox="1"/>
          <p:nvPr/>
        </p:nvSpPr>
        <p:spPr>
          <a:xfrm>
            <a:off x="3733476" y="4463826"/>
            <a:ext cx="3598224" cy="1477328"/>
          </a:xfrm>
          <a:prstGeom prst="rect">
            <a:avLst/>
          </a:prstGeom>
          <a:noFill/>
        </p:spPr>
        <p:txBody>
          <a:bodyPr wrap="square" rtlCol="0">
            <a:spAutoFit/>
          </a:bodyPr>
          <a:lstStyle/>
          <a:p>
            <a:pPr algn="ctr"/>
            <a:r>
              <a:rPr lang="en-US" dirty="0"/>
              <a:t>Data is organized in rows and column but we now name the columns. Different from a matrix in that it works more like how a data sheet (think excel)</a:t>
            </a:r>
          </a:p>
        </p:txBody>
      </p:sp>
      <p:sp>
        <p:nvSpPr>
          <p:cNvPr id="6" name="TextBox 5">
            <a:extLst>
              <a:ext uri="{FF2B5EF4-FFF2-40B4-BE49-F238E27FC236}">
                <a16:creationId xmlns:a16="http://schemas.microsoft.com/office/drawing/2014/main" id="{BB218007-2D5C-D50A-5139-B8930C97C7C5}"/>
              </a:ext>
            </a:extLst>
          </p:cNvPr>
          <p:cNvSpPr txBox="1"/>
          <p:nvPr/>
        </p:nvSpPr>
        <p:spPr>
          <a:xfrm>
            <a:off x="4905557" y="4094494"/>
            <a:ext cx="1254061" cy="369332"/>
          </a:xfrm>
          <a:prstGeom prst="rect">
            <a:avLst/>
          </a:prstGeom>
          <a:noFill/>
        </p:spPr>
        <p:txBody>
          <a:bodyPr wrap="none" rtlCol="0">
            <a:spAutoFit/>
          </a:bodyPr>
          <a:lstStyle/>
          <a:p>
            <a:r>
              <a:rPr lang="en-US" b="1" dirty="0"/>
              <a:t>Data frame</a:t>
            </a:r>
          </a:p>
        </p:txBody>
      </p:sp>
    </p:spTree>
    <p:extLst>
      <p:ext uri="{BB962C8B-B14F-4D97-AF65-F5344CB8AC3E}">
        <p14:creationId xmlns:p14="http://schemas.microsoft.com/office/powerpoint/2010/main" val="1023663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0" y="-170191"/>
            <a:ext cx="12192000" cy="1104405"/>
          </a:xfrm>
        </p:spPr>
        <p:txBody>
          <a:bodyPr/>
          <a:lstStyle/>
          <a:p>
            <a:r>
              <a:rPr lang="en-US" dirty="0">
                <a:latin typeface="Helvetica" pitchFamily="2" charset="0"/>
              </a:rPr>
              <a:t>Why R</a:t>
            </a:r>
          </a:p>
        </p:txBody>
      </p:sp>
      <p:pic>
        <p:nvPicPr>
          <p:cNvPr id="7" name="Picture 2">
            <a:extLst>
              <a:ext uri="{FF2B5EF4-FFF2-40B4-BE49-F238E27FC236}">
                <a16:creationId xmlns:a16="http://schemas.microsoft.com/office/drawing/2014/main" id="{964289AA-24B9-53A9-929A-C8EFF52BE4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0250" y="1127879"/>
            <a:ext cx="2530504" cy="1961208"/>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spss-1-logo-png-transparent - Rens van de Schoot">
            <a:extLst>
              <a:ext uri="{FF2B5EF4-FFF2-40B4-BE49-F238E27FC236}">
                <a16:creationId xmlns:a16="http://schemas.microsoft.com/office/drawing/2014/main" id="{93B6734E-5FB9-1F0F-F82C-5F752CE250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0885" y="312340"/>
            <a:ext cx="3592286" cy="359228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76912D3F-3FB4-DFDD-A1AF-62A9D21EF99E}"/>
              </a:ext>
            </a:extLst>
          </p:cNvPr>
          <p:cNvSpPr txBox="1"/>
          <p:nvPr/>
        </p:nvSpPr>
        <p:spPr>
          <a:xfrm>
            <a:off x="5654213" y="2756191"/>
            <a:ext cx="883575" cy="1569660"/>
          </a:xfrm>
          <a:prstGeom prst="rect">
            <a:avLst/>
          </a:prstGeom>
          <a:noFill/>
        </p:spPr>
        <p:txBody>
          <a:bodyPr wrap="none" rtlCol="0">
            <a:spAutoFit/>
          </a:bodyPr>
          <a:lstStyle/>
          <a:p>
            <a:r>
              <a:rPr lang="en-US" sz="9600" dirty="0"/>
              <a:t>V</a:t>
            </a:r>
          </a:p>
        </p:txBody>
      </p:sp>
      <p:sp>
        <p:nvSpPr>
          <p:cNvPr id="2" name="Rounded Rectangle 1">
            <a:extLst>
              <a:ext uri="{FF2B5EF4-FFF2-40B4-BE49-F238E27FC236}">
                <a16:creationId xmlns:a16="http://schemas.microsoft.com/office/drawing/2014/main" id="{81307BBD-FB77-C2EA-F9A8-D23C934D27F8}"/>
              </a:ext>
            </a:extLst>
          </p:cNvPr>
          <p:cNvSpPr/>
          <p:nvPr/>
        </p:nvSpPr>
        <p:spPr>
          <a:xfrm>
            <a:off x="403761" y="992203"/>
            <a:ext cx="5023263" cy="5634228"/>
          </a:xfrm>
          <a:prstGeom prst="roundRect">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a:extLst>
              <a:ext uri="{FF2B5EF4-FFF2-40B4-BE49-F238E27FC236}">
                <a16:creationId xmlns:a16="http://schemas.microsoft.com/office/drawing/2014/main" id="{38EDE9F5-24F1-516D-CF4A-C2F5354242DE}"/>
              </a:ext>
            </a:extLst>
          </p:cNvPr>
          <p:cNvSpPr/>
          <p:nvPr/>
        </p:nvSpPr>
        <p:spPr>
          <a:xfrm>
            <a:off x="6764978" y="992203"/>
            <a:ext cx="5023263" cy="5634228"/>
          </a:xfrm>
          <a:prstGeom prst="roundRect">
            <a:avLst/>
          </a:prstGeom>
          <a:noFill/>
          <a:ln w="762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CC1E4B"/>
              </a:solidFill>
            </a:endParaRPr>
          </a:p>
        </p:txBody>
      </p:sp>
      <p:sp>
        <p:nvSpPr>
          <p:cNvPr id="4" name="TextBox 3">
            <a:extLst>
              <a:ext uri="{FF2B5EF4-FFF2-40B4-BE49-F238E27FC236}">
                <a16:creationId xmlns:a16="http://schemas.microsoft.com/office/drawing/2014/main" id="{A6A833E1-07CF-C66B-0D99-7229C553404E}"/>
              </a:ext>
            </a:extLst>
          </p:cNvPr>
          <p:cNvSpPr txBox="1"/>
          <p:nvPr/>
        </p:nvSpPr>
        <p:spPr>
          <a:xfrm>
            <a:off x="7362330" y="2674179"/>
            <a:ext cx="4129396" cy="646331"/>
          </a:xfrm>
          <a:prstGeom prst="rect">
            <a:avLst/>
          </a:prstGeom>
          <a:noFill/>
          <a:ln>
            <a:solidFill>
              <a:srgbClr val="CC1E4B"/>
            </a:solidFill>
          </a:ln>
        </p:spPr>
        <p:txBody>
          <a:bodyPr wrap="square" rtlCol="0">
            <a:spAutoFit/>
          </a:bodyPr>
          <a:lstStyle/>
          <a:p>
            <a:r>
              <a:rPr lang="en-US" dirty="0">
                <a:solidFill>
                  <a:srgbClr val="CC1E4B"/>
                </a:solidFill>
              </a:rPr>
              <a:t>SPSS and other non-coding  programs restricted to what buttons are available</a:t>
            </a:r>
          </a:p>
        </p:txBody>
      </p:sp>
      <p:pic>
        <p:nvPicPr>
          <p:cNvPr id="5" name="Picture 2" descr="Calculate Mean &amp; Standard Deviation in SPSS - Quick SPSS Tutorial">
            <a:extLst>
              <a:ext uri="{FF2B5EF4-FFF2-40B4-BE49-F238E27FC236}">
                <a16:creationId xmlns:a16="http://schemas.microsoft.com/office/drawing/2014/main" id="{6E288AD2-2C43-132D-7A43-9CB1B1D4CA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70709" y="3492465"/>
            <a:ext cx="3611800" cy="305319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screenshot of a computer program&#10;&#10;Description automatically generated with medium confidence">
            <a:extLst>
              <a:ext uri="{FF2B5EF4-FFF2-40B4-BE49-F238E27FC236}">
                <a16:creationId xmlns:a16="http://schemas.microsoft.com/office/drawing/2014/main" id="{7EE10FDE-EC42-4D3E-66A1-B45E0E74DADC}"/>
              </a:ext>
            </a:extLst>
          </p:cNvPr>
          <p:cNvPicPr>
            <a:picLocks noChangeAspect="1"/>
          </p:cNvPicPr>
          <p:nvPr/>
        </p:nvPicPr>
        <p:blipFill>
          <a:blip r:embed="rId5"/>
          <a:stretch>
            <a:fillRect/>
          </a:stretch>
        </p:blipFill>
        <p:spPr>
          <a:xfrm>
            <a:off x="1184922" y="3904626"/>
            <a:ext cx="3274053" cy="2439251"/>
          </a:xfrm>
          <a:prstGeom prst="rect">
            <a:avLst/>
          </a:prstGeom>
        </p:spPr>
      </p:pic>
      <p:sp>
        <p:nvSpPr>
          <p:cNvPr id="12" name="TextBox 11">
            <a:extLst>
              <a:ext uri="{FF2B5EF4-FFF2-40B4-BE49-F238E27FC236}">
                <a16:creationId xmlns:a16="http://schemas.microsoft.com/office/drawing/2014/main" id="{8C07D2E5-D610-3173-0D3E-37B2D2FF598F}"/>
              </a:ext>
            </a:extLst>
          </p:cNvPr>
          <p:cNvSpPr txBox="1"/>
          <p:nvPr/>
        </p:nvSpPr>
        <p:spPr>
          <a:xfrm>
            <a:off x="886339" y="3156490"/>
            <a:ext cx="4129396" cy="646331"/>
          </a:xfrm>
          <a:prstGeom prst="rect">
            <a:avLst/>
          </a:prstGeom>
          <a:noFill/>
          <a:ln>
            <a:solidFill>
              <a:srgbClr val="2268BC"/>
            </a:solidFill>
          </a:ln>
        </p:spPr>
        <p:txBody>
          <a:bodyPr wrap="square" rtlCol="0">
            <a:spAutoFit/>
          </a:bodyPr>
          <a:lstStyle/>
          <a:p>
            <a:r>
              <a:rPr lang="en-US" dirty="0">
                <a:solidFill>
                  <a:srgbClr val="2268BC"/>
                </a:solidFill>
              </a:rPr>
              <a:t>In R and coding based programs we can create what analysis we want</a:t>
            </a:r>
          </a:p>
        </p:txBody>
      </p:sp>
    </p:spTree>
    <p:extLst>
      <p:ext uri="{BB962C8B-B14F-4D97-AF65-F5344CB8AC3E}">
        <p14:creationId xmlns:p14="http://schemas.microsoft.com/office/powerpoint/2010/main" val="29766922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542601-9470-508B-2B19-31F6787CA7A1}"/>
              </a:ext>
            </a:extLst>
          </p:cNvPr>
          <p:cNvSpPr txBox="1"/>
          <p:nvPr/>
        </p:nvSpPr>
        <p:spPr>
          <a:xfrm>
            <a:off x="3827815" y="100959"/>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7C4B64B6-B603-B9A1-8886-DE46C76E8FFB}"/>
              </a:ext>
            </a:extLst>
          </p:cNvPr>
          <p:cNvSpPr txBox="1"/>
          <p:nvPr/>
        </p:nvSpPr>
        <p:spPr>
          <a:xfrm>
            <a:off x="0" y="83128"/>
            <a:ext cx="12191999" cy="584775"/>
          </a:xfrm>
          <a:prstGeom prst="rect">
            <a:avLst/>
          </a:prstGeom>
          <a:noFill/>
        </p:spPr>
        <p:txBody>
          <a:bodyPr wrap="square" rtlCol="0">
            <a:spAutoFit/>
          </a:bodyPr>
          <a:lstStyle/>
          <a:p>
            <a:pPr algn="ctr"/>
            <a:r>
              <a:rPr lang="en-US" sz="3200" dirty="0"/>
              <a:t>Objects in R</a:t>
            </a:r>
          </a:p>
        </p:txBody>
      </p:sp>
      <p:sp>
        <p:nvSpPr>
          <p:cNvPr id="5" name="TextBox 4">
            <a:extLst>
              <a:ext uri="{FF2B5EF4-FFF2-40B4-BE49-F238E27FC236}">
                <a16:creationId xmlns:a16="http://schemas.microsoft.com/office/drawing/2014/main" id="{B8E9A198-C921-130F-A52A-CA6701034740}"/>
              </a:ext>
            </a:extLst>
          </p:cNvPr>
          <p:cNvSpPr txBox="1"/>
          <p:nvPr/>
        </p:nvSpPr>
        <p:spPr>
          <a:xfrm>
            <a:off x="0" y="667903"/>
            <a:ext cx="12191999" cy="369332"/>
          </a:xfrm>
          <a:prstGeom prst="rect">
            <a:avLst/>
          </a:prstGeom>
          <a:noFill/>
        </p:spPr>
        <p:txBody>
          <a:bodyPr wrap="square" rtlCol="0">
            <a:spAutoFit/>
          </a:bodyPr>
          <a:lstStyle/>
          <a:p>
            <a:pPr algn="ctr"/>
            <a:r>
              <a:rPr lang="en-US" dirty="0"/>
              <a:t>Objects can have different class types which arrange data in different ways</a:t>
            </a:r>
          </a:p>
        </p:txBody>
      </p:sp>
      <p:pic>
        <p:nvPicPr>
          <p:cNvPr id="10242" name="Picture 2">
            <a:extLst>
              <a:ext uri="{FF2B5EF4-FFF2-40B4-BE49-F238E27FC236}">
                <a16:creationId xmlns:a16="http://schemas.microsoft.com/office/drawing/2014/main" id="{BC3313E4-CBB3-7FB5-7820-5609D4F3A6C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834" t="61825" r="579" b="618"/>
          <a:stretch/>
        </p:blipFill>
        <p:spPr bwMode="auto">
          <a:xfrm>
            <a:off x="4441371" y="4463826"/>
            <a:ext cx="6187044" cy="1726270"/>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a:extLst>
              <a:ext uri="{FF2B5EF4-FFF2-40B4-BE49-F238E27FC236}">
                <a16:creationId xmlns:a16="http://schemas.microsoft.com/office/drawing/2014/main" id="{AE40C3D8-15C7-F796-E2C7-468E7B333A08}"/>
              </a:ext>
            </a:extLst>
          </p:cNvPr>
          <p:cNvSpPr/>
          <p:nvPr/>
        </p:nvSpPr>
        <p:spPr>
          <a:xfrm>
            <a:off x="6096000" y="2109008"/>
            <a:ext cx="3990110" cy="1319992"/>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537D78D-2F96-B2D0-AD5F-622C710C0170}"/>
              </a:ext>
            </a:extLst>
          </p:cNvPr>
          <p:cNvSpPr txBox="1"/>
          <p:nvPr/>
        </p:nvSpPr>
        <p:spPr>
          <a:xfrm>
            <a:off x="6291943" y="2528148"/>
            <a:ext cx="3598224" cy="646331"/>
          </a:xfrm>
          <a:prstGeom prst="rect">
            <a:avLst/>
          </a:prstGeom>
          <a:noFill/>
        </p:spPr>
        <p:txBody>
          <a:bodyPr wrap="square" rtlCol="0">
            <a:spAutoFit/>
          </a:bodyPr>
          <a:lstStyle/>
          <a:p>
            <a:pPr algn="ctr"/>
            <a:r>
              <a:rPr lang="en-US" dirty="0"/>
              <a:t>An object that can contain a mix of vectors, matrices and data frames</a:t>
            </a:r>
          </a:p>
        </p:txBody>
      </p:sp>
      <p:sp>
        <p:nvSpPr>
          <p:cNvPr id="6" name="TextBox 5">
            <a:extLst>
              <a:ext uri="{FF2B5EF4-FFF2-40B4-BE49-F238E27FC236}">
                <a16:creationId xmlns:a16="http://schemas.microsoft.com/office/drawing/2014/main" id="{BB218007-2D5C-D50A-5139-B8930C97C7C5}"/>
              </a:ext>
            </a:extLst>
          </p:cNvPr>
          <p:cNvSpPr txBox="1"/>
          <p:nvPr/>
        </p:nvSpPr>
        <p:spPr>
          <a:xfrm>
            <a:off x="7791614" y="2133912"/>
            <a:ext cx="598882" cy="369332"/>
          </a:xfrm>
          <a:prstGeom prst="rect">
            <a:avLst/>
          </a:prstGeom>
          <a:noFill/>
        </p:spPr>
        <p:txBody>
          <a:bodyPr wrap="none" rtlCol="0">
            <a:spAutoFit/>
          </a:bodyPr>
          <a:lstStyle/>
          <a:p>
            <a:r>
              <a:rPr lang="en-US" b="1" dirty="0"/>
              <a:t>Lists</a:t>
            </a:r>
          </a:p>
        </p:txBody>
      </p:sp>
    </p:spTree>
    <p:extLst>
      <p:ext uri="{BB962C8B-B14F-4D97-AF65-F5344CB8AC3E}">
        <p14:creationId xmlns:p14="http://schemas.microsoft.com/office/powerpoint/2010/main" val="33552945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542601-9470-508B-2B19-31F6787CA7A1}"/>
              </a:ext>
            </a:extLst>
          </p:cNvPr>
          <p:cNvSpPr txBox="1"/>
          <p:nvPr/>
        </p:nvSpPr>
        <p:spPr>
          <a:xfrm>
            <a:off x="3827815" y="100959"/>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7C4B64B6-B603-B9A1-8886-DE46C76E8FFB}"/>
              </a:ext>
            </a:extLst>
          </p:cNvPr>
          <p:cNvSpPr txBox="1"/>
          <p:nvPr/>
        </p:nvSpPr>
        <p:spPr>
          <a:xfrm>
            <a:off x="0" y="83128"/>
            <a:ext cx="12191999" cy="584775"/>
          </a:xfrm>
          <a:prstGeom prst="rect">
            <a:avLst/>
          </a:prstGeom>
          <a:noFill/>
        </p:spPr>
        <p:txBody>
          <a:bodyPr wrap="square" rtlCol="0">
            <a:spAutoFit/>
          </a:bodyPr>
          <a:lstStyle/>
          <a:p>
            <a:pPr algn="ctr"/>
            <a:r>
              <a:rPr lang="en-US" sz="3200" dirty="0"/>
              <a:t>Objects in R</a:t>
            </a:r>
          </a:p>
        </p:txBody>
      </p:sp>
      <p:sp>
        <p:nvSpPr>
          <p:cNvPr id="5" name="TextBox 4">
            <a:extLst>
              <a:ext uri="{FF2B5EF4-FFF2-40B4-BE49-F238E27FC236}">
                <a16:creationId xmlns:a16="http://schemas.microsoft.com/office/drawing/2014/main" id="{B8E9A198-C921-130F-A52A-CA6701034740}"/>
              </a:ext>
            </a:extLst>
          </p:cNvPr>
          <p:cNvSpPr txBox="1"/>
          <p:nvPr/>
        </p:nvSpPr>
        <p:spPr>
          <a:xfrm>
            <a:off x="0" y="667903"/>
            <a:ext cx="12191999" cy="369332"/>
          </a:xfrm>
          <a:prstGeom prst="rect">
            <a:avLst/>
          </a:prstGeom>
          <a:noFill/>
        </p:spPr>
        <p:txBody>
          <a:bodyPr wrap="square" rtlCol="0">
            <a:spAutoFit/>
          </a:bodyPr>
          <a:lstStyle/>
          <a:p>
            <a:pPr algn="ctr"/>
            <a:r>
              <a:rPr lang="en-US" dirty="0"/>
              <a:t>Objects can have different class types</a:t>
            </a:r>
          </a:p>
        </p:txBody>
      </p:sp>
      <p:pic>
        <p:nvPicPr>
          <p:cNvPr id="10242" name="Picture 2">
            <a:extLst>
              <a:ext uri="{FF2B5EF4-FFF2-40B4-BE49-F238E27FC236}">
                <a16:creationId xmlns:a16="http://schemas.microsoft.com/office/drawing/2014/main" id="{BC3313E4-CBB3-7FB5-7820-5609D4F3A6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4404" y="1622010"/>
            <a:ext cx="9579429" cy="4596379"/>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a:extLst>
              <a:ext uri="{FF2B5EF4-FFF2-40B4-BE49-F238E27FC236}">
                <a16:creationId xmlns:a16="http://schemas.microsoft.com/office/drawing/2014/main" id="{7C9F4EFE-01A1-F905-76AD-FEA10BB8A420}"/>
              </a:ext>
            </a:extLst>
          </p:cNvPr>
          <p:cNvSpPr/>
          <p:nvPr/>
        </p:nvSpPr>
        <p:spPr>
          <a:xfrm>
            <a:off x="811483" y="1037236"/>
            <a:ext cx="3016332" cy="5181154"/>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F2E0145-8220-21AE-138D-C72FB5D59F4D}"/>
              </a:ext>
            </a:extLst>
          </p:cNvPr>
          <p:cNvSpPr txBox="1"/>
          <p:nvPr/>
        </p:nvSpPr>
        <p:spPr>
          <a:xfrm>
            <a:off x="1104404" y="1160344"/>
            <a:ext cx="2458192" cy="923330"/>
          </a:xfrm>
          <a:prstGeom prst="rect">
            <a:avLst/>
          </a:prstGeom>
          <a:noFill/>
        </p:spPr>
        <p:txBody>
          <a:bodyPr wrap="square" rtlCol="0">
            <a:spAutoFit/>
          </a:bodyPr>
          <a:lstStyle/>
          <a:p>
            <a:pPr algn="ctr"/>
            <a:r>
              <a:rPr lang="en-US" dirty="0"/>
              <a:t>You will mostly be working vectors and data frames</a:t>
            </a:r>
          </a:p>
        </p:txBody>
      </p:sp>
    </p:spTree>
    <p:extLst>
      <p:ext uri="{BB962C8B-B14F-4D97-AF65-F5344CB8AC3E}">
        <p14:creationId xmlns:p14="http://schemas.microsoft.com/office/powerpoint/2010/main" val="14130458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creenshot of a computer&#10;&#10;Description automatically generated">
            <a:extLst>
              <a:ext uri="{FF2B5EF4-FFF2-40B4-BE49-F238E27FC236}">
                <a16:creationId xmlns:a16="http://schemas.microsoft.com/office/drawing/2014/main" id="{317589CF-7146-B161-2B81-B9D5CE43A019}"/>
              </a:ext>
            </a:extLst>
          </p:cNvPr>
          <p:cNvPicPr>
            <a:picLocks noChangeAspect="1"/>
          </p:cNvPicPr>
          <p:nvPr/>
        </p:nvPicPr>
        <p:blipFill>
          <a:blip r:embed="rId2"/>
          <a:stretch>
            <a:fillRect/>
          </a:stretch>
        </p:blipFill>
        <p:spPr>
          <a:xfrm>
            <a:off x="3803343" y="1388484"/>
            <a:ext cx="7251700" cy="4546600"/>
          </a:xfrm>
          <a:prstGeom prst="rect">
            <a:avLst/>
          </a:prstGeom>
        </p:spPr>
      </p:pic>
      <p:sp>
        <p:nvSpPr>
          <p:cNvPr id="9" name="TextBox 8">
            <a:extLst>
              <a:ext uri="{FF2B5EF4-FFF2-40B4-BE49-F238E27FC236}">
                <a16:creationId xmlns:a16="http://schemas.microsoft.com/office/drawing/2014/main" id="{E0542601-9470-508B-2B19-31F6787CA7A1}"/>
              </a:ext>
            </a:extLst>
          </p:cNvPr>
          <p:cNvSpPr txBox="1"/>
          <p:nvPr/>
        </p:nvSpPr>
        <p:spPr>
          <a:xfrm>
            <a:off x="3827815" y="100959"/>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7C4B64B6-B603-B9A1-8886-DE46C76E8FFB}"/>
              </a:ext>
            </a:extLst>
          </p:cNvPr>
          <p:cNvSpPr txBox="1"/>
          <p:nvPr/>
        </p:nvSpPr>
        <p:spPr>
          <a:xfrm>
            <a:off x="0" y="83128"/>
            <a:ext cx="12191999" cy="584775"/>
          </a:xfrm>
          <a:prstGeom prst="rect">
            <a:avLst/>
          </a:prstGeom>
          <a:noFill/>
        </p:spPr>
        <p:txBody>
          <a:bodyPr wrap="square" rtlCol="0">
            <a:spAutoFit/>
          </a:bodyPr>
          <a:lstStyle/>
          <a:p>
            <a:pPr algn="ctr"/>
            <a:r>
              <a:rPr lang="en-US" sz="3200" dirty="0"/>
              <a:t>Objects in R</a:t>
            </a:r>
          </a:p>
        </p:txBody>
      </p:sp>
      <p:sp>
        <p:nvSpPr>
          <p:cNvPr id="5" name="TextBox 4">
            <a:extLst>
              <a:ext uri="{FF2B5EF4-FFF2-40B4-BE49-F238E27FC236}">
                <a16:creationId xmlns:a16="http://schemas.microsoft.com/office/drawing/2014/main" id="{B8E9A198-C921-130F-A52A-CA6701034740}"/>
              </a:ext>
            </a:extLst>
          </p:cNvPr>
          <p:cNvSpPr txBox="1"/>
          <p:nvPr/>
        </p:nvSpPr>
        <p:spPr>
          <a:xfrm>
            <a:off x="0" y="667903"/>
            <a:ext cx="12191999" cy="369332"/>
          </a:xfrm>
          <a:prstGeom prst="rect">
            <a:avLst/>
          </a:prstGeom>
          <a:noFill/>
        </p:spPr>
        <p:txBody>
          <a:bodyPr wrap="square" rtlCol="0">
            <a:spAutoFit/>
          </a:bodyPr>
          <a:lstStyle/>
          <a:p>
            <a:pPr algn="ctr"/>
            <a:r>
              <a:rPr lang="en-US" dirty="0"/>
              <a:t>Objects can have different class types</a:t>
            </a:r>
          </a:p>
        </p:txBody>
      </p:sp>
      <p:pic>
        <p:nvPicPr>
          <p:cNvPr id="10242" name="Picture 2">
            <a:extLst>
              <a:ext uri="{FF2B5EF4-FFF2-40B4-BE49-F238E27FC236}">
                <a16:creationId xmlns:a16="http://schemas.microsoft.com/office/drawing/2014/main" id="{BC3313E4-CBB3-7FB5-7820-5609D4F3A6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5083" b="53646"/>
          <a:stretch/>
        </p:blipFill>
        <p:spPr bwMode="auto">
          <a:xfrm>
            <a:off x="538946" y="852569"/>
            <a:ext cx="2386941" cy="2130593"/>
          </a:xfrm>
          <a:prstGeom prst="rect">
            <a:avLst/>
          </a:prstGeom>
          <a:noFill/>
          <a:extLst>
            <a:ext uri="{909E8E84-426E-40DD-AFC4-6F175D3DCCD1}">
              <a14:hiddenFill xmlns:a14="http://schemas.microsoft.com/office/drawing/2010/main">
                <a:solidFill>
                  <a:srgbClr val="FFFFFF"/>
                </a:solidFill>
              </a14:hiddenFill>
            </a:ext>
          </a:extLst>
        </p:spPr>
      </p:pic>
      <p:sp>
        <p:nvSpPr>
          <p:cNvPr id="3" name="Rounded Rectangle 2">
            <a:extLst>
              <a:ext uri="{FF2B5EF4-FFF2-40B4-BE49-F238E27FC236}">
                <a16:creationId xmlns:a16="http://schemas.microsoft.com/office/drawing/2014/main" id="{6C6A9DAB-2F7A-3B29-2EEF-ADA129F3A04A}"/>
              </a:ext>
            </a:extLst>
          </p:cNvPr>
          <p:cNvSpPr/>
          <p:nvPr/>
        </p:nvSpPr>
        <p:spPr>
          <a:xfrm>
            <a:off x="3770790" y="1364734"/>
            <a:ext cx="7316806" cy="4603544"/>
          </a:xfrm>
          <a:prstGeom prst="roundRect">
            <a:avLst>
              <a:gd name="adj" fmla="val 1150"/>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BC0589D-E13B-8197-693F-D6710689E769}"/>
              </a:ext>
            </a:extLst>
          </p:cNvPr>
          <p:cNvSpPr txBox="1"/>
          <p:nvPr/>
        </p:nvSpPr>
        <p:spPr>
          <a:xfrm>
            <a:off x="455819" y="2478974"/>
            <a:ext cx="2750519" cy="3785652"/>
          </a:xfrm>
          <a:prstGeom prst="rect">
            <a:avLst/>
          </a:prstGeom>
          <a:noFill/>
        </p:spPr>
        <p:txBody>
          <a:bodyPr wrap="square" rtlCol="0">
            <a:spAutoFit/>
          </a:bodyPr>
          <a:lstStyle/>
          <a:p>
            <a:r>
              <a:rPr lang="en-US" sz="1600" dirty="0"/>
              <a:t>A simple sequence of input </a:t>
            </a:r>
          </a:p>
          <a:p>
            <a:endParaRPr lang="en-US" sz="1600" dirty="0"/>
          </a:p>
          <a:p>
            <a:r>
              <a:rPr lang="en-US" sz="1600" dirty="0"/>
              <a:t>For example, 1, 2, 3, 4 is a sequence of 4 numbers</a:t>
            </a:r>
          </a:p>
          <a:p>
            <a:endParaRPr lang="en-US" sz="1600" dirty="0"/>
          </a:p>
          <a:p>
            <a:r>
              <a:rPr lang="en-US" sz="1600" dirty="0"/>
              <a:t>We can write this in R as </a:t>
            </a:r>
          </a:p>
          <a:p>
            <a:pPr algn="ctr"/>
            <a:endParaRPr lang="en-US" sz="1600" b="1" dirty="0"/>
          </a:p>
          <a:p>
            <a:pPr algn="ctr"/>
            <a:r>
              <a:rPr lang="en-US" sz="1600" b="1" dirty="0">
                <a:solidFill>
                  <a:srgbClr val="CC1E4B"/>
                </a:solidFill>
              </a:rPr>
              <a:t>c</a:t>
            </a:r>
            <a:r>
              <a:rPr lang="en-US" sz="1600" b="1" dirty="0">
                <a:solidFill>
                  <a:schemeClr val="accent1"/>
                </a:solidFill>
              </a:rPr>
              <a:t>(</a:t>
            </a:r>
            <a:r>
              <a:rPr lang="en-US" sz="1600" b="1" dirty="0"/>
              <a:t>1</a:t>
            </a:r>
            <a:r>
              <a:rPr lang="en-US" sz="1600" b="1" dirty="0">
                <a:solidFill>
                  <a:schemeClr val="accent2"/>
                </a:solidFill>
              </a:rPr>
              <a:t>,</a:t>
            </a:r>
            <a:r>
              <a:rPr lang="en-US" sz="1600" b="1" dirty="0"/>
              <a:t> 2</a:t>
            </a:r>
            <a:r>
              <a:rPr lang="en-US" sz="1600" b="1" dirty="0">
                <a:solidFill>
                  <a:schemeClr val="accent2"/>
                </a:solidFill>
              </a:rPr>
              <a:t>, </a:t>
            </a:r>
            <a:r>
              <a:rPr lang="en-US" sz="1600" b="1" dirty="0"/>
              <a:t>3</a:t>
            </a:r>
            <a:r>
              <a:rPr lang="en-US" sz="1600" b="1" dirty="0">
                <a:solidFill>
                  <a:schemeClr val="accent2"/>
                </a:solidFill>
              </a:rPr>
              <a:t>,</a:t>
            </a:r>
            <a:r>
              <a:rPr lang="en-US" sz="1600" b="1" dirty="0"/>
              <a:t> 4</a:t>
            </a:r>
            <a:r>
              <a:rPr lang="en-US" sz="1600" b="1" dirty="0">
                <a:solidFill>
                  <a:schemeClr val="accent1"/>
                </a:solidFill>
              </a:rPr>
              <a:t>)</a:t>
            </a:r>
          </a:p>
          <a:p>
            <a:pPr algn="ctr"/>
            <a:endParaRPr lang="en-US" sz="1600" b="1" dirty="0"/>
          </a:p>
          <a:p>
            <a:r>
              <a:rPr lang="en-US" sz="1600" dirty="0"/>
              <a:t>The letter </a:t>
            </a:r>
            <a:r>
              <a:rPr lang="en-US" sz="1600" dirty="0">
                <a:solidFill>
                  <a:srgbClr val="CC1E4B"/>
                </a:solidFill>
              </a:rPr>
              <a:t>c</a:t>
            </a:r>
            <a:r>
              <a:rPr lang="en-US" sz="1600" dirty="0"/>
              <a:t> tells R to write a vector, the brackets</a:t>
            </a:r>
            <a:r>
              <a:rPr lang="en-US" sz="1600" dirty="0">
                <a:solidFill>
                  <a:schemeClr val="accent1"/>
                </a:solidFill>
              </a:rPr>
              <a:t> </a:t>
            </a:r>
            <a:r>
              <a:rPr lang="en-US" sz="1600" b="1" dirty="0">
                <a:solidFill>
                  <a:schemeClr val="accent1"/>
                </a:solidFill>
              </a:rPr>
              <a:t>()</a:t>
            </a:r>
            <a:r>
              <a:rPr lang="en-US" sz="1600" dirty="0">
                <a:solidFill>
                  <a:schemeClr val="accent1"/>
                </a:solidFill>
              </a:rPr>
              <a:t> </a:t>
            </a:r>
            <a:r>
              <a:rPr lang="en-US" sz="1600" dirty="0"/>
              <a:t>tell R were the start and end of the vector is and the commas</a:t>
            </a:r>
            <a:r>
              <a:rPr lang="en-US" sz="1600" dirty="0">
                <a:solidFill>
                  <a:schemeClr val="accent2"/>
                </a:solidFill>
              </a:rPr>
              <a:t> </a:t>
            </a:r>
            <a:r>
              <a:rPr lang="en-US" sz="1600" b="1" dirty="0">
                <a:solidFill>
                  <a:schemeClr val="accent2"/>
                </a:solidFill>
              </a:rPr>
              <a:t>,</a:t>
            </a:r>
            <a:r>
              <a:rPr lang="en-US" sz="1600" dirty="0">
                <a:solidFill>
                  <a:schemeClr val="accent2"/>
                </a:solidFill>
              </a:rPr>
              <a:t> </a:t>
            </a:r>
            <a:r>
              <a:rPr lang="en-US" sz="1600" dirty="0"/>
              <a:t>tell R that each number is a new entry in the vector</a:t>
            </a:r>
          </a:p>
        </p:txBody>
      </p:sp>
    </p:spTree>
    <p:extLst>
      <p:ext uri="{BB962C8B-B14F-4D97-AF65-F5344CB8AC3E}">
        <p14:creationId xmlns:p14="http://schemas.microsoft.com/office/powerpoint/2010/main" val="24516969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creenshot of a computer&#10;&#10;Description automatically generated">
            <a:extLst>
              <a:ext uri="{FF2B5EF4-FFF2-40B4-BE49-F238E27FC236}">
                <a16:creationId xmlns:a16="http://schemas.microsoft.com/office/drawing/2014/main" id="{317589CF-7146-B161-2B81-B9D5CE43A019}"/>
              </a:ext>
            </a:extLst>
          </p:cNvPr>
          <p:cNvPicPr>
            <a:picLocks noChangeAspect="1"/>
          </p:cNvPicPr>
          <p:nvPr/>
        </p:nvPicPr>
        <p:blipFill>
          <a:blip r:embed="rId2"/>
          <a:stretch>
            <a:fillRect/>
          </a:stretch>
        </p:blipFill>
        <p:spPr>
          <a:xfrm>
            <a:off x="3803343" y="1388484"/>
            <a:ext cx="7251700" cy="4546600"/>
          </a:xfrm>
          <a:prstGeom prst="rect">
            <a:avLst/>
          </a:prstGeom>
        </p:spPr>
      </p:pic>
      <p:sp>
        <p:nvSpPr>
          <p:cNvPr id="9" name="TextBox 8">
            <a:extLst>
              <a:ext uri="{FF2B5EF4-FFF2-40B4-BE49-F238E27FC236}">
                <a16:creationId xmlns:a16="http://schemas.microsoft.com/office/drawing/2014/main" id="{E0542601-9470-508B-2B19-31F6787CA7A1}"/>
              </a:ext>
            </a:extLst>
          </p:cNvPr>
          <p:cNvSpPr txBox="1"/>
          <p:nvPr/>
        </p:nvSpPr>
        <p:spPr>
          <a:xfrm>
            <a:off x="3827815" y="100959"/>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7C4B64B6-B603-B9A1-8886-DE46C76E8FFB}"/>
              </a:ext>
            </a:extLst>
          </p:cNvPr>
          <p:cNvSpPr txBox="1"/>
          <p:nvPr/>
        </p:nvSpPr>
        <p:spPr>
          <a:xfrm>
            <a:off x="0" y="83128"/>
            <a:ext cx="12191999" cy="584775"/>
          </a:xfrm>
          <a:prstGeom prst="rect">
            <a:avLst/>
          </a:prstGeom>
          <a:noFill/>
        </p:spPr>
        <p:txBody>
          <a:bodyPr wrap="square" rtlCol="0">
            <a:spAutoFit/>
          </a:bodyPr>
          <a:lstStyle/>
          <a:p>
            <a:pPr algn="ctr"/>
            <a:r>
              <a:rPr lang="en-US" sz="3200" dirty="0"/>
              <a:t>Objects in R</a:t>
            </a:r>
          </a:p>
        </p:txBody>
      </p:sp>
      <p:sp>
        <p:nvSpPr>
          <p:cNvPr id="5" name="TextBox 4">
            <a:extLst>
              <a:ext uri="{FF2B5EF4-FFF2-40B4-BE49-F238E27FC236}">
                <a16:creationId xmlns:a16="http://schemas.microsoft.com/office/drawing/2014/main" id="{B8E9A198-C921-130F-A52A-CA6701034740}"/>
              </a:ext>
            </a:extLst>
          </p:cNvPr>
          <p:cNvSpPr txBox="1"/>
          <p:nvPr/>
        </p:nvSpPr>
        <p:spPr>
          <a:xfrm>
            <a:off x="0" y="667903"/>
            <a:ext cx="12191999" cy="369332"/>
          </a:xfrm>
          <a:prstGeom prst="rect">
            <a:avLst/>
          </a:prstGeom>
          <a:noFill/>
        </p:spPr>
        <p:txBody>
          <a:bodyPr wrap="square" rtlCol="0">
            <a:spAutoFit/>
          </a:bodyPr>
          <a:lstStyle/>
          <a:p>
            <a:pPr algn="ctr"/>
            <a:r>
              <a:rPr lang="en-US" dirty="0"/>
              <a:t>Objects can have different class types</a:t>
            </a:r>
          </a:p>
        </p:txBody>
      </p:sp>
      <p:pic>
        <p:nvPicPr>
          <p:cNvPr id="10242" name="Picture 2">
            <a:extLst>
              <a:ext uri="{FF2B5EF4-FFF2-40B4-BE49-F238E27FC236}">
                <a16:creationId xmlns:a16="http://schemas.microsoft.com/office/drawing/2014/main" id="{BC3313E4-CBB3-7FB5-7820-5609D4F3A6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5083" b="53646"/>
          <a:stretch/>
        </p:blipFill>
        <p:spPr bwMode="auto">
          <a:xfrm>
            <a:off x="538946" y="852569"/>
            <a:ext cx="2386941" cy="2130593"/>
          </a:xfrm>
          <a:prstGeom prst="rect">
            <a:avLst/>
          </a:prstGeom>
          <a:noFill/>
          <a:extLst>
            <a:ext uri="{909E8E84-426E-40DD-AFC4-6F175D3DCCD1}">
              <a14:hiddenFill xmlns:a14="http://schemas.microsoft.com/office/drawing/2010/main">
                <a:solidFill>
                  <a:srgbClr val="FFFFFF"/>
                </a:solidFill>
              </a14:hiddenFill>
            </a:ext>
          </a:extLst>
        </p:spPr>
      </p:pic>
      <p:sp>
        <p:nvSpPr>
          <p:cNvPr id="3" name="Rounded Rectangle 2">
            <a:extLst>
              <a:ext uri="{FF2B5EF4-FFF2-40B4-BE49-F238E27FC236}">
                <a16:creationId xmlns:a16="http://schemas.microsoft.com/office/drawing/2014/main" id="{6C6A9DAB-2F7A-3B29-2EEF-ADA129F3A04A}"/>
              </a:ext>
            </a:extLst>
          </p:cNvPr>
          <p:cNvSpPr/>
          <p:nvPr/>
        </p:nvSpPr>
        <p:spPr>
          <a:xfrm>
            <a:off x="3770790" y="1364734"/>
            <a:ext cx="7316806" cy="4603544"/>
          </a:xfrm>
          <a:prstGeom prst="roundRect">
            <a:avLst>
              <a:gd name="adj" fmla="val 1150"/>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BC0589D-E13B-8197-693F-D6710689E769}"/>
              </a:ext>
            </a:extLst>
          </p:cNvPr>
          <p:cNvSpPr txBox="1"/>
          <p:nvPr/>
        </p:nvSpPr>
        <p:spPr>
          <a:xfrm>
            <a:off x="332509" y="2584566"/>
            <a:ext cx="3111335" cy="2185214"/>
          </a:xfrm>
          <a:prstGeom prst="rect">
            <a:avLst/>
          </a:prstGeom>
          <a:noFill/>
        </p:spPr>
        <p:txBody>
          <a:bodyPr wrap="square" rtlCol="0">
            <a:spAutoFit/>
          </a:bodyPr>
          <a:lstStyle/>
          <a:p>
            <a:r>
              <a:rPr lang="en-US" sz="2400" b="1" dirty="0"/>
              <a:t>Task</a:t>
            </a:r>
            <a:endParaRPr lang="en-US" sz="1600" b="1" dirty="0"/>
          </a:p>
          <a:p>
            <a:endParaRPr lang="en-US" sz="1600" dirty="0"/>
          </a:p>
          <a:p>
            <a:r>
              <a:rPr lang="en-US" sz="1600" dirty="0"/>
              <a:t>Create the vector 10, 5, 1, 100</a:t>
            </a:r>
          </a:p>
          <a:p>
            <a:endParaRPr lang="en-US" sz="1600" dirty="0"/>
          </a:p>
          <a:p>
            <a:r>
              <a:rPr lang="en-US" sz="1600" dirty="0"/>
              <a:t>And save it as an object called </a:t>
            </a:r>
            <a:r>
              <a:rPr lang="en-US" sz="1600" b="1" dirty="0" err="1"/>
              <a:t>new_vector</a:t>
            </a:r>
            <a:endParaRPr lang="en-US" sz="1600" b="1" dirty="0"/>
          </a:p>
          <a:p>
            <a:endParaRPr lang="en-US" sz="1600" dirty="0"/>
          </a:p>
          <a:p>
            <a:endParaRPr lang="en-US" sz="1600" dirty="0"/>
          </a:p>
        </p:txBody>
      </p:sp>
    </p:spTree>
    <p:extLst>
      <p:ext uri="{BB962C8B-B14F-4D97-AF65-F5344CB8AC3E}">
        <p14:creationId xmlns:p14="http://schemas.microsoft.com/office/powerpoint/2010/main" val="1766013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A4C834-EA05-3A46-45AA-B1D8B189B65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7904" r="75331"/>
          <a:stretch/>
        </p:blipFill>
        <p:spPr bwMode="auto">
          <a:xfrm>
            <a:off x="843147" y="593374"/>
            <a:ext cx="2363191" cy="239453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1F93C99-26E8-2FA2-7924-268523B2EB42}"/>
              </a:ext>
            </a:extLst>
          </p:cNvPr>
          <p:cNvSpPr txBox="1"/>
          <p:nvPr/>
        </p:nvSpPr>
        <p:spPr>
          <a:xfrm>
            <a:off x="162594" y="2847109"/>
            <a:ext cx="4207526" cy="830997"/>
          </a:xfrm>
          <a:prstGeom prst="rect">
            <a:avLst/>
          </a:prstGeom>
          <a:noFill/>
        </p:spPr>
        <p:txBody>
          <a:bodyPr wrap="square" rtlCol="0">
            <a:spAutoFit/>
          </a:bodyPr>
          <a:lstStyle/>
          <a:p>
            <a:r>
              <a:rPr lang="en-US" sz="1600" dirty="0"/>
              <a:t>Data frames store data in rows and columns, Each column is typically a vector.</a:t>
            </a:r>
          </a:p>
          <a:p>
            <a:endParaRPr lang="en-US" sz="1600" dirty="0"/>
          </a:p>
        </p:txBody>
      </p:sp>
      <p:pic>
        <p:nvPicPr>
          <p:cNvPr id="8" name="Picture 7">
            <a:extLst>
              <a:ext uri="{FF2B5EF4-FFF2-40B4-BE49-F238E27FC236}">
                <a16:creationId xmlns:a16="http://schemas.microsoft.com/office/drawing/2014/main" id="{1E2B78DF-7487-7CE9-1CFA-550BF343383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52" t="67328" r="91922" b="-1"/>
          <a:stretch/>
        </p:blipFill>
        <p:spPr bwMode="auto">
          <a:xfrm>
            <a:off x="5640779" y="2237013"/>
            <a:ext cx="558140" cy="150179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E1CB89BD-8CBD-94A9-109C-966178F6CF4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78" t="67328" r="86096" b="-1"/>
          <a:stretch/>
        </p:blipFill>
        <p:spPr bwMode="auto">
          <a:xfrm>
            <a:off x="7249886" y="2237013"/>
            <a:ext cx="558139" cy="150179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F823CD67-AF98-F655-D047-5940D1BC027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574" t="67327" r="80599"/>
          <a:stretch/>
        </p:blipFill>
        <p:spPr bwMode="auto">
          <a:xfrm>
            <a:off x="8894617" y="2237013"/>
            <a:ext cx="558139" cy="1501791"/>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385950A5-B74F-F17B-DECC-AB90D9F93FBA}"/>
              </a:ext>
            </a:extLst>
          </p:cNvPr>
          <p:cNvSpPr txBox="1"/>
          <p:nvPr/>
        </p:nvSpPr>
        <p:spPr>
          <a:xfrm>
            <a:off x="5308270" y="1793174"/>
            <a:ext cx="1026948" cy="369332"/>
          </a:xfrm>
          <a:prstGeom prst="rect">
            <a:avLst/>
          </a:prstGeom>
          <a:noFill/>
        </p:spPr>
        <p:txBody>
          <a:bodyPr wrap="none" rtlCol="0">
            <a:spAutoFit/>
          </a:bodyPr>
          <a:lstStyle/>
          <a:p>
            <a:r>
              <a:rPr lang="en-US" dirty="0"/>
              <a:t>Vector_1</a:t>
            </a:r>
          </a:p>
        </p:txBody>
      </p:sp>
      <p:sp>
        <p:nvSpPr>
          <p:cNvPr id="12" name="TextBox 11">
            <a:extLst>
              <a:ext uri="{FF2B5EF4-FFF2-40B4-BE49-F238E27FC236}">
                <a16:creationId xmlns:a16="http://schemas.microsoft.com/office/drawing/2014/main" id="{F4CB29E1-4B99-DB23-C347-6EC2AB7729CB}"/>
              </a:ext>
            </a:extLst>
          </p:cNvPr>
          <p:cNvSpPr txBox="1"/>
          <p:nvPr/>
        </p:nvSpPr>
        <p:spPr>
          <a:xfrm>
            <a:off x="7015481" y="1790641"/>
            <a:ext cx="1026948" cy="369332"/>
          </a:xfrm>
          <a:prstGeom prst="rect">
            <a:avLst/>
          </a:prstGeom>
          <a:noFill/>
        </p:spPr>
        <p:txBody>
          <a:bodyPr wrap="none" rtlCol="0">
            <a:spAutoFit/>
          </a:bodyPr>
          <a:lstStyle/>
          <a:p>
            <a:r>
              <a:rPr lang="en-US" dirty="0"/>
              <a:t>Vector_2</a:t>
            </a:r>
          </a:p>
        </p:txBody>
      </p:sp>
      <p:sp>
        <p:nvSpPr>
          <p:cNvPr id="13" name="TextBox 12">
            <a:extLst>
              <a:ext uri="{FF2B5EF4-FFF2-40B4-BE49-F238E27FC236}">
                <a16:creationId xmlns:a16="http://schemas.microsoft.com/office/drawing/2014/main" id="{B5CCCC6B-45A6-D061-BDE3-B89F29EE36B0}"/>
              </a:ext>
            </a:extLst>
          </p:cNvPr>
          <p:cNvSpPr txBox="1"/>
          <p:nvPr/>
        </p:nvSpPr>
        <p:spPr>
          <a:xfrm>
            <a:off x="8722692" y="1790641"/>
            <a:ext cx="1026948" cy="369332"/>
          </a:xfrm>
          <a:prstGeom prst="rect">
            <a:avLst/>
          </a:prstGeom>
          <a:noFill/>
        </p:spPr>
        <p:txBody>
          <a:bodyPr wrap="none" rtlCol="0">
            <a:spAutoFit/>
          </a:bodyPr>
          <a:lstStyle/>
          <a:p>
            <a:r>
              <a:rPr lang="en-US" dirty="0"/>
              <a:t>Vector_3</a:t>
            </a:r>
          </a:p>
        </p:txBody>
      </p:sp>
      <p:pic>
        <p:nvPicPr>
          <p:cNvPr id="15" name="Picture 14">
            <a:extLst>
              <a:ext uri="{FF2B5EF4-FFF2-40B4-BE49-F238E27FC236}">
                <a16:creationId xmlns:a16="http://schemas.microsoft.com/office/drawing/2014/main" id="{43FDB275-8990-EF22-FE32-A13B804589B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2166" r="75331" b="-1"/>
          <a:stretch/>
        </p:blipFill>
        <p:spPr bwMode="auto">
          <a:xfrm>
            <a:off x="6495801" y="4583875"/>
            <a:ext cx="2363191" cy="1739020"/>
          </a:xfrm>
          <a:prstGeom prst="rect">
            <a:avLst/>
          </a:prstGeom>
          <a:noFill/>
          <a:extLst>
            <a:ext uri="{909E8E84-426E-40DD-AFC4-6F175D3DCCD1}">
              <a14:hiddenFill xmlns:a14="http://schemas.microsoft.com/office/drawing/2010/main">
                <a:solidFill>
                  <a:srgbClr val="FFFFFF"/>
                </a:solidFill>
              </a14:hiddenFill>
            </a:ext>
          </a:extLst>
        </p:spPr>
      </p:pic>
      <p:cxnSp>
        <p:nvCxnSpPr>
          <p:cNvPr id="17" name="Straight Arrow Connector 16">
            <a:extLst>
              <a:ext uri="{FF2B5EF4-FFF2-40B4-BE49-F238E27FC236}">
                <a16:creationId xmlns:a16="http://schemas.microsoft.com/office/drawing/2014/main" id="{ABE99F0E-C5DB-2903-8B13-75C7AAD0A30E}"/>
              </a:ext>
            </a:extLst>
          </p:cNvPr>
          <p:cNvCxnSpPr/>
          <p:nvPr/>
        </p:nvCxnSpPr>
        <p:spPr>
          <a:xfrm>
            <a:off x="6096000" y="3678106"/>
            <a:ext cx="696686" cy="810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274349C-BE7B-3A2C-A396-89437A216FF8}"/>
              </a:ext>
            </a:extLst>
          </p:cNvPr>
          <p:cNvCxnSpPr>
            <a:cxnSpLocks/>
          </p:cNvCxnSpPr>
          <p:nvPr/>
        </p:nvCxnSpPr>
        <p:spPr>
          <a:xfrm>
            <a:off x="7517081" y="3603599"/>
            <a:ext cx="0" cy="9802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4E48032-D101-1B19-0DBC-8E637A417B07}"/>
              </a:ext>
            </a:extLst>
          </p:cNvPr>
          <p:cNvCxnSpPr>
            <a:cxnSpLocks/>
          </p:cNvCxnSpPr>
          <p:nvPr/>
        </p:nvCxnSpPr>
        <p:spPr>
          <a:xfrm flipH="1">
            <a:off x="8227620" y="3603599"/>
            <a:ext cx="833253" cy="9802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CD58DDC-83DC-7673-FFEE-243547D8D436}"/>
              </a:ext>
            </a:extLst>
          </p:cNvPr>
          <p:cNvSpPr txBox="1"/>
          <p:nvPr/>
        </p:nvSpPr>
        <p:spPr>
          <a:xfrm>
            <a:off x="9060873" y="3898823"/>
            <a:ext cx="2431435" cy="369332"/>
          </a:xfrm>
          <a:prstGeom prst="rect">
            <a:avLst/>
          </a:prstGeom>
          <a:noFill/>
        </p:spPr>
        <p:txBody>
          <a:bodyPr wrap="none" rtlCol="0">
            <a:spAutoFit/>
          </a:bodyPr>
          <a:lstStyle/>
          <a:p>
            <a:r>
              <a:rPr lang="en-US" dirty="0"/>
              <a:t>Each vector is a column </a:t>
            </a:r>
          </a:p>
        </p:txBody>
      </p:sp>
      <p:sp>
        <p:nvSpPr>
          <p:cNvPr id="25" name="TextBox 24">
            <a:extLst>
              <a:ext uri="{FF2B5EF4-FFF2-40B4-BE49-F238E27FC236}">
                <a16:creationId xmlns:a16="http://schemas.microsoft.com/office/drawing/2014/main" id="{5B28D22D-A069-5CFB-86F6-816B89A24A0B}"/>
              </a:ext>
            </a:extLst>
          </p:cNvPr>
          <p:cNvSpPr txBox="1"/>
          <p:nvPr/>
        </p:nvSpPr>
        <p:spPr>
          <a:xfrm>
            <a:off x="4152659" y="5010779"/>
            <a:ext cx="2343142" cy="646331"/>
          </a:xfrm>
          <a:prstGeom prst="rect">
            <a:avLst/>
          </a:prstGeom>
          <a:noFill/>
        </p:spPr>
        <p:txBody>
          <a:bodyPr wrap="none" rtlCol="0">
            <a:spAutoFit/>
          </a:bodyPr>
          <a:lstStyle/>
          <a:p>
            <a:r>
              <a:rPr lang="en-US" dirty="0"/>
              <a:t>Each entry from the </a:t>
            </a:r>
          </a:p>
          <a:p>
            <a:r>
              <a:rPr lang="en-US" dirty="0"/>
              <a:t>Vectors is now in a row</a:t>
            </a:r>
          </a:p>
        </p:txBody>
      </p:sp>
      <p:sp>
        <p:nvSpPr>
          <p:cNvPr id="26" name="TextBox 25">
            <a:extLst>
              <a:ext uri="{FF2B5EF4-FFF2-40B4-BE49-F238E27FC236}">
                <a16:creationId xmlns:a16="http://schemas.microsoft.com/office/drawing/2014/main" id="{1BC746D1-40BD-ADF2-9F16-791062E98065}"/>
              </a:ext>
            </a:extLst>
          </p:cNvPr>
          <p:cNvSpPr txBox="1"/>
          <p:nvPr/>
        </p:nvSpPr>
        <p:spPr>
          <a:xfrm>
            <a:off x="5769006" y="2244495"/>
            <a:ext cx="301686" cy="369332"/>
          </a:xfrm>
          <a:prstGeom prst="rect">
            <a:avLst/>
          </a:prstGeom>
          <a:noFill/>
        </p:spPr>
        <p:txBody>
          <a:bodyPr wrap="none" rtlCol="0">
            <a:spAutoFit/>
          </a:bodyPr>
          <a:lstStyle/>
          <a:p>
            <a:r>
              <a:rPr lang="en-US" dirty="0"/>
              <a:t>1</a:t>
            </a:r>
          </a:p>
        </p:txBody>
      </p:sp>
      <p:sp>
        <p:nvSpPr>
          <p:cNvPr id="27" name="TextBox 26">
            <a:extLst>
              <a:ext uri="{FF2B5EF4-FFF2-40B4-BE49-F238E27FC236}">
                <a16:creationId xmlns:a16="http://schemas.microsoft.com/office/drawing/2014/main" id="{87BA2F1B-A162-BE04-36B3-2F147269F7CA}"/>
              </a:ext>
            </a:extLst>
          </p:cNvPr>
          <p:cNvSpPr txBox="1"/>
          <p:nvPr/>
        </p:nvSpPr>
        <p:spPr>
          <a:xfrm>
            <a:off x="5769006" y="2671399"/>
            <a:ext cx="301686" cy="369332"/>
          </a:xfrm>
          <a:prstGeom prst="rect">
            <a:avLst/>
          </a:prstGeom>
          <a:noFill/>
        </p:spPr>
        <p:txBody>
          <a:bodyPr wrap="none" rtlCol="0">
            <a:spAutoFit/>
          </a:bodyPr>
          <a:lstStyle/>
          <a:p>
            <a:r>
              <a:rPr lang="en-US" dirty="0"/>
              <a:t>2</a:t>
            </a:r>
          </a:p>
        </p:txBody>
      </p:sp>
      <p:sp>
        <p:nvSpPr>
          <p:cNvPr id="28" name="TextBox 27">
            <a:extLst>
              <a:ext uri="{FF2B5EF4-FFF2-40B4-BE49-F238E27FC236}">
                <a16:creationId xmlns:a16="http://schemas.microsoft.com/office/drawing/2014/main" id="{BB611307-A090-C3CF-C027-DE8797F176AD}"/>
              </a:ext>
            </a:extLst>
          </p:cNvPr>
          <p:cNvSpPr txBox="1"/>
          <p:nvPr/>
        </p:nvSpPr>
        <p:spPr>
          <a:xfrm>
            <a:off x="5780881" y="3098303"/>
            <a:ext cx="301686" cy="369332"/>
          </a:xfrm>
          <a:prstGeom prst="rect">
            <a:avLst/>
          </a:prstGeom>
          <a:noFill/>
        </p:spPr>
        <p:txBody>
          <a:bodyPr wrap="none" rtlCol="0">
            <a:spAutoFit/>
          </a:bodyPr>
          <a:lstStyle/>
          <a:p>
            <a:r>
              <a:rPr lang="en-US" dirty="0"/>
              <a:t>3</a:t>
            </a:r>
          </a:p>
        </p:txBody>
      </p:sp>
      <p:sp>
        <p:nvSpPr>
          <p:cNvPr id="29" name="TextBox 28">
            <a:extLst>
              <a:ext uri="{FF2B5EF4-FFF2-40B4-BE49-F238E27FC236}">
                <a16:creationId xmlns:a16="http://schemas.microsoft.com/office/drawing/2014/main" id="{4A3650F6-7A15-9C61-9DB4-E0DAD9D356D9}"/>
              </a:ext>
            </a:extLst>
          </p:cNvPr>
          <p:cNvSpPr txBox="1"/>
          <p:nvPr/>
        </p:nvSpPr>
        <p:spPr>
          <a:xfrm>
            <a:off x="7354363" y="2215927"/>
            <a:ext cx="301686" cy="369332"/>
          </a:xfrm>
          <a:prstGeom prst="rect">
            <a:avLst/>
          </a:prstGeom>
          <a:noFill/>
        </p:spPr>
        <p:txBody>
          <a:bodyPr wrap="none" rtlCol="0">
            <a:spAutoFit/>
          </a:bodyPr>
          <a:lstStyle/>
          <a:p>
            <a:r>
              <a:rPr lang="en-US" dirty="0"/>
              <a:t>3</a:t>
            </a:r>
          </a:p>
        </p:txBody>
      </p:sp>
      <p:sp>
        <p:nvSpPr>
          <p:cNvPr id="30" name="TextBox 29">
            <a:extLst>
              <a:ext uri="{FF2B5EF4-FFF2-40B4-BE49-F238E27FC236}">
                <a16:creationId xmlns:a16="http://schemas.microsoft.com/office/drawing/2014/main" id="{36C4B9A5-E064-C38E-0369-6A7B3F618251}"/>
              </a:ext>
            </a:extLst>
          </p:cNvPr>
          <p:cNvSpPr txBox="1"/>
          <p:nvPr/>
        </p:nvSpPr>
        <p:spPr>
          <a:xfrm>
            <a:off x="7354363" y="2642831"/>
            <a:ext cx="301686" cy="369332"/>
          </a:xfrm>
          <a:prstGeom prst="rect">
            <a:avLst/>
          </a:prstGeom>
          <a:noFill/>
        </p:spPr>
        <p:txBody>
          <a:bodyPr wrap="none" rtlCol="0">
            <a:spAutoFit/>
          </a:bodyPr>
          <a:lstStyle/>
          <a:p>
            <a:r>
              <a:rPr lang="en-US" dirty="0"/>
              <a:t>4</a:t>
            </a:r>
          </a:p>
        </p:txBody>
      </p:sp>
      <p:sp>
        <p:nvSpPr>
          <p:cNvPr id="31" name="TextBox 30">
            <a:extLst>
              <a:ext uri="{FF2B5EF4-FFF2-40B4-BE49-F238E27FC236}">
                <a16:creationId xmlns:a16="http://schemas.microsoft.com/office/drawing/2014/main" id="{51E59AF7-4702-0BAC-9DD3-17112A413619}"/>
              </a:ext>
            </a:extLst>
          </p:cNvPr>
          <p:cNvSpPr txBox="1"/>
          <p:nvPr/>
        </p:nvSpPr>
        <p:spPr>
          <a:xfrm>
            <a:off x="7318738" y="3081610"/>
            <a:ext cx="418704" cy="369332"/>
          </a:xfrm>
          <a:prstGeom prst="rect">
            <a:avLst/>
          </a:prstGeom>
          <a:noFill/>
        </p:spPr>
        <p:txBody>
          <a:bodyPr wrap="none" rtlCol="0">
            <a:spAutoFit/>
          </a:bodyPr>
          <a:lstStyle/>
          <a:p>
            <a:r>
              <a:rPr lang="en-US" dirty="0"/>
              <a:t>60</a:t>
            </a:r>
          </a:p>
        </p:txBody>
      </p:sp>
      <p:sp>
        <p:nvSpPr>
          <p:cNvPr id="32" name="TextBox 31">
            <a:extLst>
              <a:ext uri="{FF2B5EF4-FFF2-40B4-BE49-F238E27FC236}">
                <a16:creationId xmlns:a16="http://schemas.microsoft.com/office/drawing/2014/main" id="{E3E68B48-10ED-9D30-EDED-0D3504A9DBAA}"/>
              </a:ext>
            </a:extLst>
          </p:cNvPr>
          <p:cNvSpPr txBox="1"/>
          <p:nvPr/>
        </p:nvSpPr>
        <p:spPr>
          <a:xfrm>
            <a:off x="9043059" y="2215927"/>
            <a:ext cx="301686" cy="369332"/>
          </a:xfrm>
          <a:prstGeom prst="rect">
            <a:avLst/>
          </a:prstGeom>
          <a:noFill/>
        </p:spPr>
        <p:txBody>
          <a:bodyPr wrap="none" rtlCol="0">
            <a:spAutoFit/>
          </a:bodyPr>
          <a:lstStyle/>
          <a:p>
            <a:r>
              <a:rPr lang="en-US" dirty="0"/>
              <a:t>4</a:t>
            </a:r>
          </a:p>
        </p:txBody>
      </p:sp>
      <p:sp>
        <p:nvSpPr>
          <p:cNvPr id="33" name="TextBox 32">
            <a:extLst>
              <a:ext uri="{FF2B5EF4-FFF2-40B4-BE49-F238E27FC236}">
                <a16:creationId xmlns:a16="http://schemas.microsoft.com/office/drawing/2014/main" id="{0858FB8D-030F-BBED-488E-1B0E695DBA30}"/>
              </a:ext>
            </a:extLst>
          </p:cNvPr>
          <p:cNvSpPr txBox="1"/>
          <p:nvPr/>
        </p:nvSpPr>
        <p:spPr>
          <a:xfrm>
            <a:off x="8995559" y="2642831"/>
            <a:ext cx="418704" cy="369332"/>
          </a:xfrm>
          <a:prstGeom prst="rect">
            <a:avLst/>
          </a:prstGeom>
          <a:noFill/>
        </p:spPr>
        <p:txBody>
          <a:bodyPr wrap="none" rtlCol="0">
            <a:spAutoFit/>
          </a:bodyPr>
          <a:lstStyle/>
          <a:p>
            <a:r>
              <a:rPr lang="en-US" dirty="0"/>
              <a:t>55</a:t>
            </a:r>
          </a:p>
        </p:txBody>
      </p:sp>
      <p:sp>
        <p:nvSpPr>
          <p:cNvPr id="34" name="TextBox 33">
            <a:extLst>
              <a:ext uri="{FF2B5EF4-FFF2-40B4-BE49-F238E27FC236}">
                <a16:creationId xmlns:a16="http://schemas.microsoft.com/office/drawing/2014/main" id="{CDC17F25-59F3-E6EE-4DD4-EDC7B68A011D}"/>
              </a:ext>
            </a:extLst>
          </p:cNvPr>
          <p:cNvSpPr txBox="1"/>
          <p:nvPr/>
        </p:nvSpPr>
        <p:spPr>
          <a:xfrm>
            <a:off x="9031184" y="3069735"/>
            <a:ext cx="301686" cy="369332"/>
          </a:xfrm>
          <a:prstGeom prst="rect">
            <a:avLst/>
          </a:prstGeom>
          <a:noFill/>
        </p:spPr>
        <p:txBody>
          <a:bodyPr wrap="none" rtlCol="0">
            <a:spAutoFit/>
          </a:bodyPr>
          <a:lstStyle/>
          <a:p>
            <a:r>
              <a:rPr lang="en-US" dirty="0"/>
              <a:t>0</a:t>
            </a:r>
          </a:p>
        </p:txBody>
      </p:sp>
      <p:sp>
        <p:nvSpPr>
          <p:cNvPr id="35" name="TextBox 34">
            <a:extLst>
              <a:ext uri="{FF2B5EF4-FFF2-40B4-BE49-F238E27FC236}">
                <a16:creationId xmlns:a16="http://schemas.microsoft.com/office/drawing/2014/main" id="{2E0D8CC0-807E-E445-9093-317B73F33A31}"/>
              </a:ext>
            </a:extLst>
          </p:cNvPr>
          <p:cNvSpPr txBox="1"/>
          <p:nvPr/>
        </p:nvSpPr>
        <p:spPr>
          <a:xfrm>
            <a:off x="6852763" y="4803302"/>
            <a:ext cx="301686" cy="369332"/>
          </a:xfrm>
          <a:prstGeom prst="rect">
            <a:avLst/>
          </a:prstGeom>
          <a:noFill/>
        </p:spPr>
        <p:txBody>
          <a:bodyPr wrap="none" rtlCol="0">
            <a:spAutoFit/>
          </a:bodyPr>
          <a:lstStyle/>
          <a:p>
            <a:r>
              <a:rPr lang="en-US" dirty="0"/>
              <a:t>1</a:t>
            </a:r>
          </a:p>
        </p:txBody>
      </p:sp>
      <p:sp>
        <p:nvSpPr>
          <p:cNvPr id="36" name="TextBox 35">
            <a:extLst>
              <a:ext uri="{FF2B5EF4-FFF2-40B4-BE49-F238E27FC236}">
                <a16:creationId xmlns:a16="http://schemas.microsoft.com/office/drawing/2014/main" id="{47F846DC-5768-72D6-9A90-807595CBAD1B}"/>
              </a:ext>
            </a:extLst>
          </p:cNvPr>
          <p:cNvSpPr txBox="1"/>
          <p:nvPr/>
        </p:nvSpPr>
        <p:spPr>
          <a:xfrm>
            <a:off x="6852763" y="5230206"/>
            <a:ext cx="301686" cy="369332"/>
          </a:xfrm>
          <a:prstGeom prst="rect">
            <a:avLst/>
          </a:prstGeom>
          <a:noFill/>
        </p:spPr>
        <p:txBody>
          <a:bodyPr wrap="none" rtlCol="0">
            <a:spAutoFit/>
          </a:bodyPr>
          <a:lstStyle/>
          <a:p>
            <a:r>
              <a:rPr lang="en-US" dirty="0"/>
              <a:t>2</a:t>
            </a:r>
          </a:p>
        </p:txBody>
      </p:sp>
      <p:sp>
        <p:nvSpPr>
          <p:cNvPr id="37" name="TextBox 36">
            <a:extLst>
              <a:ext uri="{FF2B5EF4-FFF2-40B4-BE49-F238E27FC236}">
                <a16:creationId xmlns:a16="http://schemas.microsoft.com/office/drawing/2014/main" id="{0AC34E64-095C-C2C1-2464-34F2627248EB}"/>
              </a:ext>
            </a:extLst>
          </p:cNvPr>
          <p:cNvSpPr txBox="1"/>
          <p:nvPr/>
        </p:nvSpPr>
        <p:spPr>
          <a:xfrm>
            <a:off x="6864638" y="5657110"/>
            <a:ext cx="301686" cy="369332"/>
          </a:xfrm>
          <a:prstGeom prst="rect">
            <a:avLst/>
          </a:prstGeom>
          <a:noFill/>
        </p:spPr>
        <p:txBody>
          <a:bodyPr wrap="none" rtlCol="0">
            <a:spAutoFit/>
          </a:bodyPr>
          <a:lstStyle/>
          <a:p>
            <a:r>
              <a:rPr lang="en-US" dirty="0"/>
              <a:t>3</a:t>
            </a:r>
          </a:p>
        </p:txBody>
      </p:sp>
      <p:pic>
        <p:nvPicPr>
          <p:cNvPr id="38" name="Picture 37">
            <a:extLst>
              <a:ext uri="{FF2B5EF4-FFF2-40B4-BE49-F238E27FC236}">
                <a16:creationId xmlns:a16="http://schemas.microsoft.com/office/drawing/2014/main" id="{7AF47806-08FF-2E68-3CD4-D9F1627A6C7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78" t="67328" r="86096" b="-1"/>
          <a:stretch/>
        </p:blipFill>
        <p:spPr bwMode="auto">
          <a:xfrm>
            <a:off x="7267966" y="4824388"/>
            <a:ext cx="558139" cy="1501790"/>
          </a:xfrm>
          <a:prstGeom prst="rect">
            <a:avLst/>
          </a:prstGeom>
          <a:noFill/>
          <a:extLst>
            <a:ext uri="{909E8E84-426E-40DD-AFC4-6F175D3DCCD1}">
              <a14:hiddenFill xmlns:a14="http://schemas.microsoft.com/office/drawing/2010/main">
                <a:solidFill>
                  <a:srgbClr val="FFFFFF"/>
                </a:solidFill>
              </a14:hiddenFill>
            </a:ext>
          </a:extLst>
        </p:spPr>
      </p:pic>
      <p:sp>
        <p:nvSpPr>
          <p:cNvPr id="39" name="TextBox 38">
            <a:extLst>
              <a:ext uri="{FF2B5EF4-FFF2-40B4-BE49-F238E27FC236}">
                <a16:creationId xmlns:a16="http://schemas.microsoft.com/office/drawing/2014/main" id="{725E06D0-10B8-985A-5BB3-A32CCBC8F1DD}"/>
              </a:ext>
            </a:extLst>
          </p:cNvPr>
          <p:cNvSpPr txBox="1"/>
          <p:nvPr/>
        </p:nvSpPr>
        <p:spPr>
          <a:xfrm>
            <a:off x="7372443" y="4803302"/>
            <a:ext cx="301686" cy="369332"/>
          </a:xfrm>
          <a:prstGeom prst="rect">
            <a:avLst/>
          </a:prstGeom>
          <a:noFill/>
        </p:spPr>
        <p:txBody>
          <a:bodyPr wrap="none" rtlCol="0">
            <a:spAutoFit/>
          </a:bodyPr>
          <a:lstStyle/>
          <a:p>
            <a:r>
              <a:rPr lang="en-US" dirty="0"/>
              <a:t>3</a:t>
            </a:r>
          </a:p>
        </p:txBody>
      </p:sp>
      <p:sp>
        <p:nvSpPr>
          <p:cNvPr id="40" name="TextBox 39">
            <a:extLst>
              <a:ext uri="{FF2B5EF4-FFF2-40B4-BE49-F238E27FC236}">
                <a16:creationId xmlns:a16="http://schemas.microsoft.com/office/drawing/2014/main" id="{0B5E3CD9-ADA4-38E1-18FE-FD4B8FB94110}"/>
              </a:ext>
            </a:extLst>
          </p:cNvPr>
          <p:cNvSpPr txBox="1"/>
          <p:nvPr/>
        </p:nvSpPr>
        <p:spPr>
          <a:xfrm>
            <a:off x="7372443" y="5230206"/>
            <a:ext cx="301686" cy="369332"/>
          </a:xfrm>
          <a:prstGeom prst="rect">
            <a:avLst/>
          </a:prstGeom>
          <a:noFill/>
        </p:spPr>
        <p:txBody>
          <a:bodyPr wrap="none" rtlCol="0">
            <a:spAutoFit/>
          </a:bodyPr>
          <a:lstStyle/>
          <a:p>
            <a:r>
              <a:rPr lang="en-US" dirty="0"/>
              <a:t>4</a:t>
            </a:r>
          </a:p>
        </p:txBody>
      </p:sp>
      <p:sp>
        <p:nvSpPr>
          <p:cNvPr id="41" name="TextBox 40">
            <a:extLst>
              <a:ext uri="{FF2B5EF4-FFF2-40B4-BE49-F238E27FC236}">
                <a16:creationId xmlns:a16="http://schemas.microsoft.com/office/drawing/2014/main" id="{C775A342-9778-4EB1-B9F5-7BC0A3C4F635}"/>
              </a:ext>
            </a:extLst>
          </p:cNvPr>
          <p:cNvSpPr txBox="1"/>
          <p:nvPr/>
        </p:nvSpPr>
        <p:spPr>
          <a:xfrm>
            <a:off x="7348693" y="5680860"/>
            <a:ext cx="418704" cy="369332"/>
          </a:xfrm>
          <a:prstGeom prst="rect">
            <a:avLst/>
          </a:prstGeom>
          <a:noFill/>
        </p:spPr>
        <p:txBody>
          <a:bodyPr wrap="none" rtlCol="0">
            <a:spAutoFit/>
          </a:bodyPr>
          <a:lstStyle/>
          <a:p>
            <a:r>
              <a:rPr lang="en-US" dirty="0"/>
              <a:t>60</a:t>
            </a:r>
          </a:p>
        </p:txBody>
      </p:sp>
      <p:sp>
        <p:nvSpPr>
          <p:cNvPr id="42" name="TextBox 41">
            <a:extLst>
              <a:ext uri="{FF2B5EF4-FFF2-40B4-BE49-F238E27FC236}">
                <a16:creationId xmlns:a16="http://schemas.microsoft.com/office/drawing/2014/main" id="{865140FB-4945-1238-8738-F13485204C50}"/>
              </a:ext>
            </a:extLst>
          </p:cNvPr>
          <p:cNvSpPr txBox="1"/>
          <p:nvPr/>
        </p:nvSpPr>
        <p:spPr>
          <a:xfrm>
            <a:off x="7936052" y="4820016"/>
            <a:ext cx="301686" cy="369332"/>
          </a:xfrm>
          <a:prstGeom prst="rect">
            <a:avLst/>
          </a:prstGeom>
          <a:noFill/>
        </p:spPr>
        <p:txBody>
          <a:bodyPr wrap="none" rtlCol="0">
            <a:spAutoFit/>
          </a:bodyPr>
          <a:lstStyle/>
          <a:p>
            <a:r>
              <a:rPr lang="en-US" dirty="0"/>
              <a:t>4</a:t>
            </a:r>
          </a:p>
        </p:txBody>
      </p:sp>
      <p:sp>
        <p:nvSpPr>
          <p:cNvPr id="43" name="TextBox 42">
            <a:extLst>
              <a:ext uri="{FF2B5EF4-FFF2-40B4-BE49-F238E27FC236}">
                <a16:creationId xmlns:a16="http://schemas.microsoft.com/office/drawing/2014/main" id="{A4E75FD0-A63E-DE02-EAC9-CC65940442C5}"/>
              </a:ext>
            </a:extLst>
          </p:cNvPr>
          <p:cNvSpPr txBox="1"/>
          <p:nvPr/>
        </p:nvSpPr>
        <p:spPr>
          <a:xfrm>
            <a:off x="7888552" y="5246920"/>
            <a:ext cx="418704" cy="369332"/>
          </a:xfrm>
          <a:prstGeom prst="rect">
            <a:avLst/>
          </a:prstGeom>
          <a:noFill/>
        </p:spPr>
        <p:txBody>
          <a:bodyPr wrap="none" rtlCol="0">
            <a:spAutoFit/>
          </a:bodyPr>
          <a:lstStyle/>
          <a:p>
            <a:r>
              <a:rPr lang="en-US" dirty="0"/>
              <a:t>55</a:t>
            </a:r>
          </a:p>
        </p:txBody>
      </p:sp>
      <p:sp>
        <p:nvSpPr>
          <p:cNvPr id="44" name="TextBox 43">
            <a:extLst>
              <a:ext uri="{FF2B5EF4-FFF2-40B4-BE49-F238E27FC236}">
                <a16:creationId xmlns:a16="http://schemas.microsoft.com/office/drawing/2014/main" id="{03635F87-C243-1908-552C-403703CCE714}"/>
              </a:ext>
            </a:extLst>
          </p:cNvPr>
          <p:cNvSpPr txBox="1"/>
          <p:nvPr/>
        </p:nvSpPr>
        <p:spPr>
          <a:xfrm>
            <a:off x="7924177" y="5673824"/>
            <a:ext cx="301686" cy="369332"/>
          </a:xfrm>
          <a:prstGeom prst="rect">
            <a:avLst/>
          </a:prstGeom>
          <a:noFill/>
        </p:spPr>
        <p:txBody>
          <a:bodyPr wrap="none" rtlCol="0">
            <a:spAutoFit/>
          </a:bodyPr>
          <a:lstStyle/>
          <a:p>
            <a:r>
              <a:rPr lang="en-US" dirty="0"/>
              <a:t>0</a:t>
            </a:r>
          </a:p>
        </p:txBody>
      </p:sp>
    </p:spTree>
    <p:extLst>
      <p:ext uri="{BB962C8B-B14F-4D97-AF65-F5344CB8AC3E}">
        <p14:creationId xmlns:p14="http://schemas.microsoft.com/office/powerpoint/2010/main" val="16980882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A4C834-EA05-3A46-45AA-B1D8B189B6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7904" r="75331"/>
          <a:stretch/>
        </p:blipFill>
        <p:spPr bwMode="auto">
          <a:xfrm>
            <a:off x="843147" y="593374"/>
            <a:ext cx="2363191" cy="239453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1F93C99-26E8-2FA2-7924-268523B2EB42}"/>
              </a:ext>
            </a:extLst>
          </p:cNvPr>
          <p:cNvSpPr txBox="1"/>
          <p:nvPr/>
        </p:nvSpPr>
        <p:spPr>
          <a:xfrm>
            <a:off x="162594" y="2847109"/>
            <a:ext cx="4207526" cy="3293209"/>
          </a:xfrm>
          <a:prstGeom prst="rect">
            <a:avLst/>
          </a:prstGeom>
          <a:noFill/>
        </p:spPr>
        <p:txBody>
          <a:bodyPr wrap="square" rtlCol="0">
            <a:spAutoFit/>
          </a:bodyPr>
          <a:lstStyle/>
          <a:p>
            <a:r>
              <a:rPr lang="en-US" sz="1600" dirty="0"/>
              <a:t>Data frames store data in rows and columns, Each column is typically a vector.</a:t>
            </a:r>
          </a:p>
          <a:p>
            <a:r>
              <a:rPr lang="en-US" sz="1600" dirty="0"/>
              <a:t>We can write a basic data frame with 2 vectors such as </a:t>
            </a:r>
          </a:p>
          <a:p>
            <a:endParaRPr lang="en-US" sz="1600" dirty="0"/>
          </a:p>
          <a:p>
            <a:r>
              <a:rPr lang="en-US" sz="1600" dirty="0" err="1"/>
              <a:t>new_data</a:t>
            </a:r>
            <a:r>
              <a:rPr lang="en-US" sz="1600" dirty="0"/>
              <a:t> &lt;- </a:t>
            </a:r>
            <a:r>
              <a:rPr lang="en-US" sz="1600" dirty="0" err="1">
                <a:solidFill>
                  <a:srgbClr val="CC1E4B"/>
                </a:solidFill>
              </a:rPr>
              <a:t>data.frame</a:t>
            </a:r>
            <a:r>
              <a:rPr lang="en-US" sz="1600" dirty="0">
                <a:solidFill>
                  <a:schemeClr val="accent1"/>
                </a:solidFill>
              </a:rPr>
              <a:t>(</a:t>
            </a:r>
            <a:r>
              <a:rPr lang="en-US" sz="1600" dirty="0"/>
              <a:t>col_1 = c(1,2,3,4),</a:t>
            </a:r>
          </a:p>
          <a:p>
            <a:r>
              <a:rPr lang="en-US" sz="1600" dirty="0"/>
              <a:t>		     col_2 = c(10,5,4,11)</a:t>
            </a:r>
            <a:r>
              <a:rPr lang="en-US" sz="1600" dirty="0">
                <a:solidFill>
                  <a:schemeClr val="accent1"/>
                </a:solidFill>
              </a:rPr>
              <a:t>)</a:t>
            </a:r>
          </a:p>
          <a:p>
            <a:pPr algn="ctr"/>
            <a:endParaRPr lang="en-US" sz="1600" b="1" dirty="0"/>
          </a:p>
          <a:p>
            <a:r>
              <a:rPr lang="en-US" sz="1600" dirty="0" err="1">
                <a:solidFill>
                  <a:srgbClr val="CC1E4B"/>
                </a:solidFill>
              </a:rPr>
              <a:t>data.frame</a:t>
            </a:r>
            <a:r>
              <a:rPr lang="en-US" sz="1600" dirty="0">
                <a:solidFill>
                  <a:srgbClr val="CC1E4B"/>
                </a:solidFill>
              </a:rPr>
              <a:t> </a:t>
            </a:r>
            <a:r>
              <a:rPr lang="en-US" sz="1600" dirty="0"/>
              <a:t>is a function that tells R to create a data frame, the brackets</a:t>
            </a:r>
            <a:r>
              <a:rPr lang="en-US" sz="1600" dirty="0">
                <a:solidFill>
                  <a:schemeClr val="accent1"/>
                </a:solidFill>
              </a:rPr>
              <a:t> </a:t>
            </a:r>
            <a:r>
              <a:rPr lang="en-US" sz="1600" b="1" dirty="0">
                <a:solidFill>
                  <a:schemeClr val="accent1"/>
                </a:solidFill>
              </a:rPr>
              <a:t>()</a:t>
            </a:r>
            <a:r>
              <a:rPr lang="en-US" sz="1600" dirty="0">
                <a:solidFill>
                  <a:schemeClr val="accent1"/>
                </a:solidFill>
              </a:rPr>
              <a:t> </a:t>
            </a:r>
            <a:r>
              <a:rPr lang="en-US" sz="1600" dirty="0"/>
              <a:t>tell R were stop and start the </a:t>
            </a:r>
            <a:r>
              <a:rPr lang="en-US" sz="1600" dirty="0" err="1"/>
              <a:t>data.frame</a:t>
            </a:r>
            <a:r>
              <a:rPr lang="en-US" sz="1600" dirty="0"/>
              <a:t> and then we can write 2 vectors using c() like before.  We can also name the columns as “col_1” and “col_2”</a:t>
            </a:r>
          </a:p>
        </p:txBody>
      </p:sp>
      <p:pic>
        <p:nvPicPr>
          <p:cNvPr id="6" name="Picture 5" descr="A screenshot of a computer&#10;&#10;Description automatically generated">
            <a:extLst>
              <a:ext uri="{FF2B5EF4-FFF2-40B4-BE49-F238E27FC236}">
                <a16:creationId xmlns:a16="http://schemas.microsoft.com/office/drawing/2014/main" id="{9CE47066-07E7-A0AF-53AC-C65C8ADAAA27}"/>
              </a:ext>
            </a:extLst>
          </p:cNvPr>
          <p:cNvPicPr>
            <a:picLocks noChangeAspect="1"/>
          </p:cNvPicPr>
          <p:nvPr/>
        </p:nvPicPr>
        <p:blipFill rotWithShape="1">
          <a:blip r:embed="rId3"/>
          <a:srcRect t="36596" r="41979"/>
          <a:stretch/>
        </p:blipFill>
        <p:spPr>
          <a:xfrm>
            <a:off x="4916549" y="1229918"/>
            <a:ext cx="6972351" cy="4910400"/>
          </a:xfrm>
          <a:prstGeom prst="rect">
            <a:avLst/>
          </a:prstGeom>
        </p:spPr>
      </p:pic>
    </p:spTree>
    <p:extLst>
      <p:ext uri="{BB962C8B-B14F-4D97-AF65-F5344CB8AC3E}">
        <p14:creationId xmlns:p14="http://schemas.microsoft.com/office/powerpoint/2010/main" val="40820791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A4C834-EA05-3A46-45AA-B1D8B189B6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7904" r="75331"/>
          <a:stretch/>
        </p:blipFill>
        <p:spPr bwMode="auto">
          <a:xfrm>
            <a:off x="843147" y="593374"/>
            <a:ext cx="2363191" cy="239453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1F93C99-26E8-2FA2-7924-268523B2EB42}"/>
              </a:ext>
            </a:extLst>
          </p:cNvPr>
          <p:cNvSpPr txBox="1"/>
          <p:nvPr/>
        </p:nvSpPr>
        <p:spPr>
          <a:xfrm>
            <a:off x="162594" y="2847109"/>
            <a:ext cx="4207526" cy="4031873"/>
          </a:xfrm>
          <a:prstGeom prst="rect">
            <a:avLst/>
          </a:prstGeom>
          <a:noFill/>
        </p:spPr>
        <p:txBody>
          <a:bodyPr wrap="square" rtlCol="0">
            <a:spAutoFit/>
          </a:bodyPr>
          <a:lstStyle/>
          <a:p>
            <a:r>
              <a:rPr lang="en-US" sz="1600" dirty="0"/>
              <a:t>Data frames store data in rows and columns, </a:t>
            </a:r>
          </a:p>
          <a:p>
            <a:endParaRPr lang="en-US" sz="1600" dirty="0"/>
          </a:p>
          <a:p>
            <a:r>
              <a:rPr lang="en-US" sz="1600" dirty="0"/>
              <a:t>We can also ask R to tell us what entries are in different positions in the data frame using square brackets  </a:t>
            </a:r>
            <a:r>
              <a:rPr lang="en-US" sz="1600" dirty="0">
                <a:solidFill>
                  <a:srgbClr val="CC1E4B"/>
                </a:solidFill>
              </a:rPr>
              <a:t>[ , ] </a:t>
            </a:r>
            <a:r>
              <a:rPr lang="en-US" sz="1600" dirty="0"/>
              <a:t>were the first entry asks for the </a:t>
            </a:r>
            <a:r>
              <a:rPr lang="en-US" sz="1600" dirty="0" err="1"/>
              <a:t>rwo</a:t>
            </a:r>
            <a:r>
              <a:rPr lang="en-US" sz="1600" dirty="0"/>
              <a:t> and the part after the comma asks for the column.</a:t>
            </a:r>
          </a:p>
          <a:p>
            <a:endParaRPr lang="en-US" sz="1600" dirty="0">
              <a:solidFill>
                <a:srgbClr val="CC1E4B"/>
              </a:solidFill>
            </a:endParaRPr>
          </a:p>
          <a:p>
            <a:r>
              <a:rPr lang="en-US" sz="1600" dirty="0"/>
              <a:t>For example, to get the entry from the first row and the second column we type in</a:t>
            </a:r>
          </a:p>
          <a:p>
            <a:endParaRPr lang="en-US" sz="1600" dirty="0">
              <a:solidFill>
                <a:srgbClr val="CC1E4B"/>
              </a:solidFill>
            </a:endParaRPr>
          </a:p>
          <a:p>
            <a:r>
              <a:rPr lang="en-US" sz="1600" dirty="0" err="1">
                <a:solidFill>
                  <a:srgbClr val="CC1E4B"/>
                </a:solidFill>
              </a:rPr>
              <a:t>new_data</a:t>
            </a:r>
            <a:r>
              <a:rPr lang="en-US" sz="1600" dirty="0">
                <a:solidFill>
                  <a:srgbClr val="CC1E4B"/>
                </a:solidFill>
              </a:rPr>
              <a:t>[1,2]</a:t>
            </a:r>
          </a:p>
          <a:p>
            <a:endParaRPr lang="en-US" sz="1600" dirty="0"/>
          </a:p>
          <a:p>
            <a:endParaRPr lang="en-US" sz="1600" dirty="0"/>
          </a:p>
          <a:p>
            <a:endParaRPr lang="en-US" sz="1600" dirty="0"/>
          </a:p>
          <a:p>
            <a:endParaRPr lang="en-US" sz="1600" dirty="0"/>
          </a:p>
        </p:txBody>
      </p:sp>
      <p:pic>
        <p:nvPicPr>
          <p:cNvPr id="5" name="Picture 4" descr="A screenshot of a computer&#10;&#10;Description automatically generated">
            <a:extLst>
              <a:ext uri="{FF2B5EF4-FFF2-40B4-BE49-F238E27FC236}">
                <a16:creationId xmlns:a16="http://schemas.microsoft.com/office/drawing/2014/main" id="{7714CE90-E135-79EC-78A2-58A14DDC99AE}"/>
              </a:ext>
            </a:extLst>
          </p:cNvPr>
          <p:cNvPicPr>
            <a:picLocks noChangeAspect="1"/>
          </p:cNvPicPr>
          <p:nvPr/>
        </p:nvPicPr>
        <p:blipFill rotWithShape="1">
          <a:blip r:embed="rId3"/>
          <a:srcRect t="35326" r="41979"/>
          <a:stretch/>
        </p:blipFill>
        <p:spPr>
          <a:xfrm>
            <a:off x="4967546" y="1133892"/>
            <a:ext cx="6752419" cy="4850799"/>
          </a:xfrm>
          <a:prstGeom prst="rect">
            <a:avLst/>
          </a:prstGeom>
        </p:spPr>
      </p:pic>
    </p:spTree>
    <p:extLst>
      <p:ext uri="{BB962C8B-B14F-4D97-AF65-F5344CB8AC3E}">
        <p14:creationId xmlns:p14="http://schemas.microsoft.com/office/powerpoint/2010/main" val="37794802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DC5A019-262B-9985-261A-E695DB9FA22B}"/>
              </a:ext>
            </a:extLst>
          </p:cNvPr>
          <p:cNvSpPr txBox="1"/>
          <p:nvPr/>
        </p:nvSpPr>
        <p:spPr>
          <a:xfrm>
            <a:off x="4888682" y="93976"/>
            <a:ext cx="3748655" cy="584775"/>
          </a:xfrm>
          <a:prstGeom prst="rect">
            <a:avLst/>
          </a:prstGeom>
          <a:noFill/>
        </p:spPr>
        <p:txBody>
          <a:bodyPr wrap="none" rtlCol="0">
            <a:spAutoFit/>
          </a:bodyPr>
          <a:lstStyle/>
          <a:p>
            <a:r>
              <a:rPr lang="en-US" sz="3200" dirty="0"/>
              <a:t>Atomic types/classes </a:t>
            </a:r>
          </a:p>
        </p:txBody>
      </p:sp>
      <p:sp>
        <p:nvSpPr>
          <p:cNvPr id="4" name="TextBox 3">
            <a:extLst>
              <a:ext uri="{FF2B5EF4-FFF2-40B4-BE49-F238E27FC236}">
                <a16:creationId xmlns:a16="http://schemas.microsoft.com/office/drawing/2014/main" id="{BE3D172E-64F9-484A-0135-EC6CFF1C3074}"/>
              </a:ext>
            </a:extLst>
          </p:cNvPr>
          <p:cNvSpPr txBox="1"/>
          <p:nvPr/>
        </p:nvSpPr>
        <p:spPr>
          <a:xfrm>
            <a:off x="1066316" y="977984"/>
            <a:ext cx="5309912" cy="1015663"/>
          </a:xfrm>
          <a:prstGeom prst="rect">
            <a:avLst/>
          </a:prstGeom>
          <a:noFill/>
        </p:spPr>
        <p:txBody>
          <a:bodyPr wrap="square" rtlCol="0">
            <a:spAutoFit/>
          </a:bodyPr>
          <a:lstStyle/>
          <a:p>
            <a:r>
              <a:rPr lang="en-US" sz="2400" b="1" dirty="0"/>
              <a:t>Numeric</a:t>
            </a:r>
            <a:r>
              <a:rPr lang="en-US" dirty="0"/>
              <a:t>: Real number, i.e. 1,, 2, 0 , -100, 0.34 etc. </a:t>
            </a:r>
          </a:p>
          <a:p>
            <a:r>
              <a:rPr lang="en-US" dirty="0"/>
              <a:t>(complex numbers are a different atomic type but we wont cover that here) </a:t>
            </a:r>
          </a:p>
        </p:txBody>
      </p:sp>
      <p:sp>
        <p:nvSpPr>
          <p:cNvPr id="5" name="TextBox 4">
            <a:extLst>
              <a:ext uri="{FF2B5EF4-FFF2-40B4-BE49-F238E27FC236}">
                <a16:creationId xmlns:a16="http://schemas.microsoft.com/office/drawing/2014/main" id="{BBA31D96-2A9A-7B74-9946-7A64C2DEC456}"/>
              </a:ext>
            </a:extLst>
          </p:cNvPr>
          <p:cNvSpPr txBox="1"/>
          <p:nvPr/>
        </p:nvSpPr>
        <p:spPr>
          <a:xfrm>
            <a:off x="985650" y="2836223"/>
            <a:ext cx="5169725" cy="1292662"/>
          </a:xfrm>
          <a:prstGeom prst="rect">
            <a:avLst/>
          </a:prstGeom>
          <a:noFill/>
        </p:spPr>
        <p:txBody>
          <a:bodyPr wrap="square" rtlCol="0">
            <a:spAutoFit/>
          </a:bodyPr>
          <a:lstStyle/>
          <a:p>
            <a:r>
              <a:rPr lang="en-US" sz="2400" b="1" dirty="0"/>
              <a:t>Character</a:t>
            </a:r>
            <a:r>
              <a:rPr lang="en-US" dirty="0"/>
              <a:t>: “words”  </a:t>
            </a:r>
          </a:p>
          <a:p>
            <a:endParaRPr lang="en-US" dirty="0"/>
          </a:p>
          <a:p>
            <a:r>
              <a:rPr lang="en-US" dirty="0"/>
              <a:t>We use the “” to tell R something is a character and not something like the name of a vector</a:t>
            </a:r>
          </a:p>
        </p:txBody>
      </p:sp>
      <p:sp>
        <p:nvSpPr>
          <p:cNvPr id="7" name="TextBox 6">
            <a:extLst>
              <a:ext uri="{FF2B5EF4-FFF2-40B4-BE49-F238E27FC236}">
                <a16:creationId xmlns:a16="http://schemas.microsoft.com/office/drawing/2014/main" id="{379948B3-D48A-1146-B119-AB2BBE1E0310}"/>
              </a:ext>
            </a:extLst>
          </p:cNvPr>
          <p:cNvSpPr txBox="1"/>
          <p:nvPr/>
        </p:nvSpPr>
        <p:spPr>
          <a:xfrm>
            <a:off x="1018640" y="5033817"/>
            <a:ext cx="4111326" cy="1292662"/>
          </a:xfrm>
          <a:prstGeom prst="rect">
            <a:avLst/>
          </a:prstGeom>
          <a:noFill/>
        </p:spPr>
        <p:txBody>
          <a:bodyPr wrap="square" rtlCol="0">
            <a:spAutoFit/>
          </a:bodyPr>
          <a:lstStyle/>
          <a:p>
            <a:r>
              <a:rPr lang="en-US" sz="2400" b="1" dirty="0"/>
              <a:t>Logic</a:t>
            </a:r>
            <a:r>
              <a:rPr lang="en-US" dirty="0"/>
              <a:t>:  TRUE or FALSE </a:t>
            </a:r>
          </a:p>
          <a:p>
            <a:endParaRPr lang="en-US" dirty="0"/>
          </a:p>
          <a:p>
            <a:r>
              <a:rPr lang="en-US" dirty="0"/>
              <a:t>These are important for building arguments in R which we will see later</a:t>
            </a:r>
          </a:p>
        </p:txBody>
      </p:sp>
      <p:sp>
        <p:nvSpPr>
          <p:cNvPr id="8" name="Rounded Rectangle 7">
            <a:extLst>
              <a:ext uri="{FF2B5EF4-FFF2-40B4-BE49-F238E27FC236}">
                <a16:creationId xmlns:a16="http://schemas.microsoft.com/office/drawing/2014/main" id="{08650509-A0D9-A646-363A-807D8DBCDA10}"/>
              </a:ext>
            </a:extLst>
          </p:cNvPr>
          <p:cNvSpPr/>
          <p:nvPr/>
        </p:nvSpPr>
        <p:spPr>
          <a:xfrm>
            <a:off x="892523" y="678751"/>
            <a:ext cx="10699667" cy="1753940"/>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CE0DE8F8-E7A9-A736-3809-BDF8A2D914FA}"/>
              </a:ext>
            </a:extLst>
          </p:cNvPr>
          <p:cNvSpPr/>
          <p:nvPr/>
        </p:nvSpPr>
        <p:spPr>
          <a:xfrm>
            <a:off x="892521" y="4767054"/>
            <a:ext cx="10699667" cy="1826188"/>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A83D32F6-D123-249D-A2F0-19EBDC94FE3E}"/>
              </a:ext>
            </a:extLst>
          </p:cNvPr>
          <p:cNvSpPr/>
          <p:nvPr/>
        </p:nvSpPr>
        <p:spPr>
          <a:xfrm>
            <a:off x="892520" y="2609581"/>
            <a:ext cx="10699667" cy="1753940"/>
          </a:xfrm>
          <a:prstGeom prst="roundRect">
            <a:avLst>
              <a:gd name="adj" fmla="val 11563"/>
            </a:avLst>
          </a:prstGeom>
          <a:noFill/>
          <a:ln w="38100">
            <a:solidFill>
              <a:srgbClr val="CC1E4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screenshot of a computer&#10;&#10;Description automatically generated">
            <a:extLst>
              <a:ext uri="{FF2B5EF4-FFF2-40B4-BE49-F238E27FC236}">
                <a16:creationId xmlns:a16="http://schemas.microsoft.com/office/drawing/2014/main" id="{AA56D86E-5603-ECF1-A8AB-69219764F072}"/>
              </a:ext>
            </a:extLst>
          </p:cNvPr>
          <p:cNvPicPr>
            <a:picLocks noChangeAspect="1"/>
          </p:cNvPicPr>
          <p:nvPr/>
        </p:nvPicPr>
        <p:blipFill rotWithShape="1">
          <a:blip r:embed="rId3"/>
          <a:srcRect t="87004" r="61835"/>
          <a:stretch/>
        </p:blipFill>
        <p:spPr>
          <a:xfrm>
            <a:off x="6542364" y="1082284"/>
            <a:ext cx="4757113" cy="1015662"/>
          </a:xfrm>
          <a:prstGeom prst="rect">
            <a:avLst/>
          </a:prstGeom>
        </p:spPr>
      </p:pic>
      <p:pic>
        <p:nvPicPr>
          <p:cNvPr id="15" name="Picture 14" descr="A white background with black and white clouds&#10;&#10;Description automatically generated">
            <a:extLst>
              <a:ext uri="{FF2B5EF4-FFF2-40B4-BE49-F238E27FC236}">
                <a16:creationId xmlns:a16="http://schemas.microsoft.com/office/drawing/2014/main" id="{A5C6226A-B099-03F5-DDDF-35918AD4F76B}"/>
              </a:ext>
            </a:extLst>
          </p:cNvPr>
          <p:cNvPicPr>
            <a:picLocks noChangeAspect="1"/>
          </p:cNvPicPr>
          <p:nvPr/>
        </p:nvPicPr>
        <p:blipFill rotWithShape="1">
          <a:blip r:embed="rId4"/>
          <a:srcRect t="67606" r="28996"/>
          <a:stretch/>
        </p:blipFill>
        <p:spPr>
          <a:xfrm>
            <a:off x="6550021" y="2919778"/>
            <a:ext cx="4749456" cy="1283549"/>
          </a:xfrm>
          <a:prstGeom prst="rect">
            <a:avLst/>
          </a:prstGeom>
        </p:spPr>
      </p:pic>
      <p:pic>
        <p:nvPicPr>
          <p:cNvPr id="17" name="Picture 16" descr="A white background with black text&#10;&#10;Description automatically generated">
            <a:extLst>
              <a:ext uri="{FF2B5EF4-FFF2-40B4-BE49-F238E27FC236}">
                <a16:creationId xmlns:a16="http://schemas.microsoft.com/office/drawing/2014/main" id="{6F56AC63-E596-B8F2-5A2F-DF9E6115D6CB}"/>
              </a:ext>
            </a:extLst>
          </p:cNvPr>
          <p:cNvPicPr>
            <a:picLocks noChangeAspect="1"/>
          </p:cNvPicPr>
          <p:nvPr/>
        </p:nvPicPr>
        <p:blipFill rotWithShape="1">
          <a:blip r:embed="rId5"/>
          <a:srcRect t="58957" r="30445" b="998"/>
          <a:stretch/>
        </p:blipFill>
        <p:spPr>
          <a:xfrm>
            <a:off x="6518614" y="4921430"/>
            <a:ext cx="4776690" cy="1629015"/>
          </a:xfrm>
          <a:prstGeom prst="rect">
            <a:avLst/>
          </a:prstGeom>
        </p:spPr>
      </p:pic>
    </p:spTree>
    <p:extLst>
      <p:ext uri="{BB962C8B-B14F-4D97-AF65-F5344CB8AC3E}">
        <p14:creationId xmlns:p14="http://schemas.microsoft.com/office/powerpoint/2010/main" val="3348200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Fun Functions: Making Functions Active and Interesting">
            <a:extLst>
              <a:ext uri="{FF2B5EF4-FFF2-40B4-BE49-F238E27FC236}">
                <a16:creationId xmlns:a16="http://schemas.microsoft.com/office/drawing/2014/main" id="{91CDD03E-2A76-B94A-1DA9-2A4D82FA66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3366" y="1619073"/>
            <a:ext cx="3550722" cy="344170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5509813-EA54-A993-6C3F-61A8177FB021}"/>
              </a:ext>
            </a:extLst>
          </p:cNvPr>
          <p:cNvSpPr txBox="1"/>
          <p:nvPr/>
        </p:nvSpPr>
        <p:spPr>
          <a:xfrm>
            <a:off x="2176781" y="1095852"/>
            <a:ext cx="1906612" cy="523220"/>
          </a:xfrm>
          <a:prstGeom prst="rect">
            <a:avLst/>
          </a:prstGeom>
          <a:noFill/>
        </p:spPr>
        <p:txBody>
          <a:bodyPr wrap="none" rtlCol="0">
            <a:spAutoFit/>
          </a:bodyPr>
          <a:lstStyle/>
          <a:p>
            <a:r>
              <a:rPr lang="en-US" sz="2800" dirty="0">
                <a:solidFill>
                  <a:schemeClr val="accent2"/>
                </a:solidFill>
              </a:rPr>
              <a:t>Input (data)</a:t>
            </a:r>
          </a:p>
        </p:txBody>
      </p:sp>
      <p:sp>
        <p:nvSpPr>
          <p:cNvPr id="4" name="TextBox 3">
            <a:extLst>
              <a:ext uri="{FF2B5EF4-FFF2-40B4-BE49-F238E27FC236}">
                <a16:creationId xmlns:a16="http://schemas.microsoft.com/office/drawing/2014/main" id="{F30E6099-AB59-B522-C5B0-F4614B9EED58}"/>
              </a:ext>
            </a:extLst>
          </p:cNvPr>
          <p:cNvSpPr txBox="1"/>
          <p:nvPr/>
        </p:nvSpPr>
        <p:spPr>
          <a:xfrm>
            <a:off x="2856903" y="4955799"/>
            <a:ext cx="2452979" cy="523220"/>
          </a:xfrm>
          <a:prstGeom prst="rect">
            <a:avLst/>
          </a:prstGeom>
          <a:noFill/>
        </p:spPr>
        <p:txBody>
          <a:bodyPr wrap="none" rtlCol="0">
            <a:spAutoFit/>
          </a:bodyPr>
          <a:lstStyle/>
          <a:p>
            <a:r>
              <a:rPr lang="en-US" sz="2800" dirty="0">
                <a:solidFill>
                  <a:srgbClr val="CC1E4B"/>
                </a:solidFill>
              </a:rPr>
              <a:t>output (results)</a:t>
            </a:r>
          </a:p>
        </p:txBody>
      </p:sp>
      <p:sp>
        <p:nvSpPr>
          <p:cNvPr id="6" name="TextBox 5">
            <a:extLst>
              <a:ext uri="{FF2B5EF4-FFF2-40B4-BE49-F238E27FC236}">
                <a16:creationId xmlns:a16="http://schemas.microsoft.com/office/drawing/2014/main" id="{2F742418-66CA-021D-3465-B58A8FBC6737}"/>
              </a:ext>
            </a:extLst>
          </p:cNvPr>
          <p:cNvSpPr txBox="1"/>
          <p:nvPr/>
        </p:nvSpPr>
        <p:spPr>
          <a:xfrm>
            <a:off x="2844620" y="3030817"/>
            <a:ext cx="1404552" cy="523220"/>
          </a:xfrm>
          <a:prstGeom prst="rect">
            <a:avLst/>
          </a:prstGeom>
          <a:noFill/>
        </p:spPr>
        <p:txBody>
          <a:bodyPr wrap="none" rtlCol="0">
            <a:spAutoFit/>
          </a:bodyPr>
          <a:lstStyle/>
          <a:p>
            <a:r>
              <a:rPr lang="en-US" sz="2800" dirty="0">
                <a:solidFill>
                  <a:schemeClr val="accent1"/>
                </a:solidFill>
              </a:rPr>
              <a:t>function</a:t>
            </a:r>
          </a:p>
        </p:txBody>
      </p:sp>
      <p:sp>
        <p:nvSpPr>
          <p:cNvPr id="5" name="TextBox 4">
            <a:extLst>
              <a:ext uri="{FF2B5EF4-FFF2-40B4-BE49-F238E27FC236}">
                <a16:creationId xmlns:a16="http://schemas.microsoft.com/office/drawing/2014/main" id="{C6EDFD10-BCFD-3D8B-4D5E-8DB7F04D5675}"/>
              </a:ext>
            </a:extLst>
          </p:cNvPr>
          <p:cNvSpPr txBox="1"/>
          <p:nvPr/>
        </p:nvSpPr>
        <p:spPr>
          <a:xfrm>
            <a:off x="5193349" y="0"/>
            <a:ext cx="1805302" cy="584775"/>
          </a:xfrm>
          <a:prstGeom prst="rect">
            <a:avLst/>
          </a:prstGeom>
          <a:noFill/>
        </p:spPr>
        <p:txBody>
          <a:bodyPr wrap="none" rtlCol="0">
            <a:spAutoFit/>
          </a:bodyPr>
          <a:lstStyle/>
          <a:p>
            <a:r>
              <a:rPr lang="en-US" sz="3200" dirty="0"/>
              <a:t>Functions</a:t>
            </a:r>
          </a:p>
        </p:txBody>
      </p:sp>
    </p:spTree>
    <p:extLst>
      <p:ext uri="{BB962C8B-B14F-4D97-AF65-F5344CB8AC3E}">
        <p14:creationId xmlns:p14="http://schemas.microsoft.com/office/powerpoint/2010/main" val="39243969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Fun Functions: Making Functions Active and Interesting">
            <a:extLst>
              <a:ext uri="{FF2B5EF4-FFF2-40B4-BE49-F238E27FC236}">
                <a16:creationId xmlns:a16="http://schemas.microsoft.com/office/drawing/2014/main" id="{91CDD03E-2A76-B94A-1DA9-2A4D82FA66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3366" y="1619073"/>
            <a:ext cx="3550722" cy="344170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5509813-EA54-A993-6C3F-61A8177FB021}"/>
              </a:ext>
            </a:extLst>
          </p:cNvPr>
          <p:cNvSpPr txBox="1"/>
          <p:nvPr/>
        </p:nvSpPr>
        <p:spPr>
          <a:xfrm>
            <a:off x="2078384" y="1124595"/>
            <a:ext cx="1994457" cy="523220"/>
          </a:xfrm>
          <a:prstGeom prst="rect">
            <a:avLst/>
          </a:prstGeom>
          <a:noFill/>
        </p:spPr>
        <p:txBody>
          <a:bodyPr wrap="none" rtlCol="0">
            <a:spAutoFit/>
          </a:bodyPr>
          <a:lstStyle/>
          <a:p>
            <a:r>
              <a:rPr lang="en-US" sz="2800" dirty="0">
                <a:solidFill>
                  <a:schemeClr val="accent2"/>
                </a:solidFill>
              </a:rPr>
              <a:t>c(20, 10, 15)</a:t>
            </a:r>
          </a:p>
        </p:txBody>
      </p:sp>
      <p:sp>
        <p:nvSpPr>
          <p:cNvPr id="4" name="TextBox 3">
            <a:extLst>
              <a:ext uri="{FF2B5EF4-FFF2-40B4-BE49-F238E27FC236}">
                <a16:creationId xmlns:a16="http://schemas.microsoft.com/office/drawing/2014/main" id="{F30E6099-AB59-B522-C5B0-F4614B9EED58}"/>
              </a:ext>
            </a:extLst>
          </p:cNvPr>
          <p:cNvSpPr txBox="1"/>
          <p:nvPr/>
        </p:nvSpPr>
        <p:spPr>
          <a:xfrm>
            <a:off x="3855817" y="4908297"/>
            <a:ext cx="550151" cy="523220"/>
          </a:xfrm>
          <a:prstGeom prst="rect">
            <a:avLst/>
          </a:prstGeom>
          <a:noFill/>
        </p:spPr>
        <p:txBody>
          <a:bodyPr wrap="none" rtlCol="0">
            <a:spAutoFit/>
          </a:bodyPr>
          <a:lstStyle/>
          <a:p>
            <a:r>
              <a:rPr lang="en-US" sz="2800" dirty="0">
                <a:solidFill>
                  <a:srgbClr val="CC1E4B"/>
                </a:solidFill>
              </a:rPr>
              <a:t>15</a:t>
            </a:r>
          </a:p>
        </p:txBody>
      </p:sp>
      <p:sp>
        <p:nvSpPr>
          <p:cNvPr id="6" name="TextBox 5">
            <a:extLst>
              <a:ext uri="{FF2B5EF4-FFF2-40B4-BE49-F238E27FC236}">
                <a16:creationId xmlns:a16="http://schemas.microsoft.com/office/drawing/2014/main" id="{2F742418-66CA-021D-3465-B58A8FBC6737}"/>
              </a:ext>
            </a:extLst>
          </p:cNvPr>
          <p:cNvSpPr txBox="1"/>
          <p:nvPr/>
        </p:nvSpPr>
        <p:spPr>
          <a:xfrm>
            <a:off x="2844620" y="3030817"/>
            <a:ext cx="1228221" cy="523220"/>
          </a:xfrm>
          <a:prstGeom prst="rect">
            <a:avLst/>
          </a:prstGeom>
          <a:noFill/>
        </p:spPr>
        <p:txBody>
          <a:bodyPr wrap="none" rtlCol="0">
            <a:spAutoFit/>
          </a:bodyPr>
          <a:lstStyle/>
          <a:p>
            <a:r>
              <a:rPr lang="en-US" sz="2800" dirty="0">
                <a:solidFill>
                  <a:schemeClr val="accent1"/>
                </a:solidFill>
              </a:rPr>
              <a:t>mean()</a:t>
            </a:r>
          </a:p>
        </p:txBody>
      </p:sp>
      <p:sp>
        <p:nvSpPr>
          <p:cNvPr id="5" name="TextBox 4">
            <a:extLst>
              <a:ext uri="{FF2B5EF4-FFF2-40B4-BE49-F238E27FC236}">
                <a16:creationId xmlns:a16="http://schemas.microsoft.com/office/drawing/2014/main" id="{C6EDFD10-BCFD-3D8B-4D5E-8DB7F04D5675}"/>
              </a:ext>
            </a:extLst>
          </p:cNvPr>
          <p:cNvSpPr txBox="1"/>
          <p:nvPr/>
        </p:nvSpPr>
        <p:spPr>
          <a:xfrm>
            <a:off x="5193349" y="0"/>
            <a:ext cx="1805302" cy="584775"/>
          </a:xfrm>
          <a:prstGeom prst="rect">
            <a:avLst/>
          </a:prstGeom>
          <a:noFill/>
        </p:spPr>
        <p:txBody>
          <a:bodyPr wrap="none" rtlCol="0">
            <a:spAutoFit/>
          </a:bodyPr>
          <a:lstStyle/>
          <a:p>
            <a:r>
              <a:rPr lang="en-US" sz="3200" dirty="0"/>
              <a:t>Functions</a:t>
            </a:r>
          </a:p>
        </p:txBody>
      </p:sp>
      <p:pic>
        <p:nvPicPr>
          <p:cNvPr id="7" name="Picture 6" descr="A screenshot of a computer&#10;&#10;Description automatically generated">
            <a:extLst>
              <a:ext uri="{FF2B5EF4-FFF2-40B4-BE49-F238E27FC236}">
                <a16:creationId xmlns:a16="http://schemas.microsoft.com/office/drawing/2014/main" id="{C9626529-8A46-4082-0164-D3A3ED6B8720}"/>
              </a:ext>
            </a:extLst>
          </p:cNvPr>
          <p:cNvPicPr>
            <a:picLocks noChangeAspect="1"/>
          </p:cNvPicPr>
          <p:nvPr/>
        </p:nvPicPr>
        <p:blipFill>
          <a:blip r:embed="rId3"/>
          <a:stretch>
            <a:fillRect/>
          </a:stretch>
        </p:blipFill>
        <p:spPr>
          <a:xfrm>
            <a:off x="5629106" y="1124595"/>
            <a:ext cx="6429844" cy="4158752"/>
          </a:xfrm>
          <a:prstGeom prst="rect">
            <a:avLst/>
          </a:prstGeom>
        </p:spPr>
      </p:pic>
    </p:spTree>
    <p:extLst>
      <p:ext uri="{BB962C8B-B14F-4D97-AF65-F5344CB8AC3E}">
        <p14:creationId xmlns:p14="http://schemas.microsoft.com/office/powerpoint/2010/main" val="1620611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0" y="-170191"/>
            <a:ext cx="12192000" cy="1104405"/>
          </a:xfrm>
        </p:spPr>
        <p:txBody>
          <a:bodyPr/>
          <a:lstStyle/>
          <a:p>
            <a:r>
              <a:rPr lang="en-US" dirty="0">
                <a:latin typeface="Helvetica" pitchFamily="2" charset="0"/>
              </a:rPr>
              <a:t>Why R</a:t>
            </a:r>
          </a:p>
        </p:txBody>
      </p:sp>
      <p:pic>
        <p:nvPicPr>
          <p:cNvPr id="7" name="Picture 2">
            <a:extLst>
              <a:ext uri="{FF2B5EF4-FFF2-40B4-BE49-F238E27FC236}">
                <a16:creationId xmlns:a16="http://schemas.microsoft.com/office/drawing/2014/main" id="{964289AA-24B9-53A9-929A-C8EFF52BE4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0250" y="1127879"/>
            <a:ext cx="2530504" cy="196120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CA4F0BF-6455-4DA2-F44F-13C2306CC001}"/>
              </a:ext>
            </a:extLst>
          </p:cNvPr>
          <p:cNvSpPr txBox="1"/>
          <p:nvPr/>
        </p:nvSpPr>
        <p:spPr>
          <a:xfrm>
            <a:off x="873827" y="3429000"/>
            <a:ext cx="4553197"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t>Allows almost any type of statistical analysis</a:t>
            </a:r>
          </a:p>
          <a:p>
            <a:pPr marL="342900" indent="-342900">
              <a:buFont typeface="Arial" panose="020B0604020202020204" pitchFamily="34" charset="0"/>
              <a:buChar char="•"/>
            </a:pPr>
            <a:endParaRPr lang="en-US" sz="2400" dirty="0">
              <a:solidFill>
                <a:schemeClr val="bg2">
                  <a:lumMod val="90000"/>
                </a:schemeClr>
              </a:solidFill>
            </a:endParaRPr>
          </a:p>
          <a:p>
            <a:pPr marL="342900" indent="-342900">
              <a:buFont typeface="Arial" panose="020B0604020202020204" pitchFamily="34" charset="0"/>
              <a:buChar char="•"/>
            </a:pPr>
            <a:r>
              <a:rPr lang="en-US" sz="2400" dirty="0">
                <a:solidFill>
                  <a:schemeClr val="bg2">
                    <a:lumMod val="90000"/>
                  </a:schemeClr>
                </a:solidFill>
              </a:rPr>
              <a:t>Code allows for highly repeatable analysis </a:t>
            </a:r>
          </a:p>
          <a:p>
            <a:pPr marL="342900" indent="-342900">
              <a:buFont typeface="Arial" panose="020B0604020202020204" pitchFamily="34" charset="0"/>
              <a:buChar char="•"/>
            </a:pPr>
            <a:endParaRPr lang="en-US" sz="2400" dirty="0">
              <a:solidFill>
                <a:schemeClr val="bg2">
                  <a:lumMod val="90000"/>
                </a:schemeClr>
              </a:solidFill>
            </a:endParaRPr>
          </a:p>
          <a:p>
            <a:pPr marL="342900" indent="-342900">
              <a:buFont typeface="Arial" panose="020B0604020202020204" pitchFamily="34" charset="0"/>
              <a:buChar char="•"/>
            </a:pPr>
            <a:r>
              <a:rPr lang="en-US" sz="2400" dirty="0">
                <a:solidFill>
                  <a:schemeClr val="bg2">
                    <a:lumMod val="90000"/>
                  </a:schemeClr>
                </a:solidFill>
              </a:rPr>
              <a:t>Open source (free and owned by the community)</a:t>
            </a:r>
          </a:p>
        </p:txBody>
      </p:sp>
      <p:sp>
        <p:nvSpPr>
          <p:cNvPr id="2" name="Rounded Rectangle 1">
            <a:extLst>
              <a:ext uri="{FF2B5EF4-FFF2-40B4-BE49-F238E27FC236}">
                <a16:creationId xmlns:a16="http://schemas.microsoft.com/office/drawing/2014/main" id="{81307BBD-FB77-C2EA-F9A8-D23C934D27F8}"/>
              </a:ext>
            </a:extLst>
          </p:cNvPr>
          <p:cNvSpPr/>
          <p:nvPr/>
        </p:nvSpPr>
        <p:spPr>
          <a:xfrm>
            <a:off x="403761" y="992203"/>
            <a:ext cx="5023263" cy="5634228"/>
          </a:xfrm>
          <a:prstGeom prst="roundRect">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DB3F9455-5B6D-512E-58D4-CB5E76F6FCDD}"/>
              </a:ext>
            </a:extLst>
          </p:cNvPr>
          <p:cNvCxnSpPr>
            <a:cxnSpLocks/>
          </p:cNvCxnSpPr>
          <p:nvPr/>
        </p:nvCxnSpPr>
        <p:spPr>
          <a:xfrm flipV="1">
            <a:off x="4643252" y="2897579"/>
            <a:ext cx="1864426" cy="760021"/>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1C29B70-357C-4F31-DD26-6AE9CEAB322A}"/>
              </a:ext>
            </a:extLst>
          </p:cNvPr>
          <p:cNvSpPr txBox="1"/>
          <p:nvPr/>
        </p:nvSpPr>
        <p:spPr>
          <a:xfrm>
            <a:off x="6764976" y="1395442"/>
            <a:ext cx="4553197" cy="4524315"/>
          </a:xfrm>
          <a:prstGeom prst="rect">
            <a:avLst/>
          </a:prstGeom>
          <a:noFill/>
        </p:spPr>
        <p:txBody>
          <a:bodyPr wrap="square" rtlCol="0">
            <a:spAutoFit/>
          </a:bodyPr>
          <a:lstStyle/>
          <a:p>
            <a:r>
              <a:rPr lang="en-US" sz="2400" dirty="0"/>
              <a:t>R is a coding based </a:t>
            </a:r>
            <a:r>
              <a:rPr lang="en-US" sz="2400" dirty="0" err="1"/>
              <a:t>programme</a:t>
            </a:r>
            <a:r>
              <a:rPr lang="en-US" sz="2400" dirty="0"/>
              <a:t>. Instead of pressing a button, like in SPSS, you talk to </a:t>
            </a:r>
            <a:r>
              <a:rPr lang="en-US" sz="2400" dirty="0" err="1"/>
              <a:t>programme</a:t>
            </a:r>
            <a:r>
              <a:rPr lang="en-US" sz="2400" dirty="0"/>
              <a:t> in its language. </a:t>
            </a:r>
          </a:p>
          <a:p>
            <a:endParaRPr lang="en-US" sz="2400" dirty="0"/>
          </a:p>
          <a:p>
            <a:r>
              <a:rPr lang="en-US" sz="2400" dirty="0"/>
              <a:t>This means you can ask it to doe far more complex and varied things </a:t>
            </a:r>
          </a:p>
          <a:p>
            <a:endParaRPr lang="en-US" sz="2400" dirty="0"/>
          </a:p>
          <a:p>
            <a:r>
              <a:rPr lang="en-US" sz="2400" dirty="0"/>
              <a:t>In SPSS if the button does not exist you cannot do it. In R if the button does not exist you can ask R to make you one.</a:t>
            </a:r>
          </a:p>
        </p:txBody>
      </p:sp>
    </p:spTree>
    <p:extLst>
      <p:ext uri="{BB962C8B-B14F-4D97-AF65-F5344CB8AC3E}">
        <p14:creationId xmlns:p14="http://schemas.microsoft.com/office/powerpoint/2010/main" val="28605421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9D4F871-5365-B914-91B9-EABC0381D478}"/>
              </a:ext>
            </a:extLst>
          </p:cNvPr>
          <p:cNvPicPr>
            <a:picLocks noChangeAspect="1"/>
          </p:cNvPicPr>
          <p:nvPr/>
        </p:nvPicPr>
        <p:blipFill>
          <a:blip r:embed="rId2"/>
          <a:stretch>
            <a:fillRect/>
          </a:stretch>
        </p:blipFill>
        <p:spPr>
          <a:xfrm>
            <a:off x="451262" y="663652"/>
            <a:ext cx="9259125" cy="5754980"/>
          </a:xfrm>
          <a:prstGeom prst="rect">
            <a:avLst/>
          </a:prstGeom>
        </p:spPr>
      </p:pic>
      <p:sp>
        <p:nvSpPr>
          <p:cNvPr id="4" name="TextBox 3">
            <a:extLst>
              <a:ext uri="{FF2B5EF4-FFF2-40B4-BE49-F238E27FC236}">
                <a16:creationId xmlns:a16="http://schemas.microsoft.com/office/drawing/2014/main" id="{4ADC0593-AF83-E549-B70F-A6A537A49F99}"/>
              </a:ext>
            </a:extLst>
          </p:cNvPr>
          <p:cNvSpPr txBox="1"/>
          <p:nvPr/>
        </p:nvSpPr>
        <p:spPr>
          <a:xfrm>
            <a:off x="10058400" y="1772646"/>
            <a:ext cx="2030681" cy="1754326"/>
          </a:xfrm>
          <a:prstGeom prst="rect">
            <a:avLst/>
          </a:prstGeom>
          <a:noFill/>
        </p:spPr>
        <p:txBody>
          <a:bodyPr wrap="square" rtlCol="0">
            <a:spAutoFit/>
          </a:bodyPr>
          <a:lstStyle/>
          <a:p>
            <a:r>
              <a:rPr lang="en-US" dirty="0"/>
              <a:t>The bottom right window will display help files and plots</a:t>
            </a:r>
          </a:p>
          <a:p>
            <a:endParaRPr lang="en-US" dirty="0"/>
          </a:p>
          <a:p>
            <a:r>
              <a:rPr lang="en-US" dirty="0"/>
              <a:t>Just type </a:t>
            </a:r>
            <a:r>
              <a:rPr lang="en-US" dirty="0">
                <a:solidFill>
                  <a:schemeClr val="accent2"/>
                </a:solidFill>
              </a:rPr>
              <a:t>?</a:t>
            </a:r>
            <a:r>
              <a:rPr lang="en-US" dirty="0"/>
              <a:t> Before the function</a:t>
            </a:r>
          </a:p>
        </p:txBody>
      </p:sp>
      <p:sp>
        <p:nvSpPr>
          <p:cNvPr id="5" name="Rounded Rectangle 4">
            <a:extLst>
              <a:ext uri="{FF2B5EF4-FFF2-40B4-BE49-F238E27FC236}">
                <a16:creationId xmlns:a16="http://schemas.microsoft.com/office/drawing/2014/main" id="{A29ED2DF-0EE5-5E5C-3C7F-5329412364E5}"/>
              </a:ext>
            </a:extLst>
          </p:cNvPr>
          <p:cNvSpPr/>
          <p:nvPr/>
        </p:nvSpPr>
        <p:spPr>
          <a:xfrm>
            <a:off x="4488873" y="3429000"/>
            <a:ext cx="5221513" cy="2989632"/>
          </a:xfrm>
          <a:prstGeom prst="roundRect">
            <a:avLst>
              <a:gd name="adj" fmla="val 1150"/>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E9D68E71-4548-F102-8755-760147E71022}"/>
              </a:ext>
            </a:extLst>
          </p:cNvPr>
          <p:cNvSpPr/>
          <p:nvPr/>
        </p:nvSpPr>
        <p:spPr>
          <a:xfrm>
            <a:off x="10058400" y="1679444"/>
            <a:ext cx="2030681" cy="1847528"/>
          </a:xfrm>
          <a:prstGeom prst="roundRect">
            <a:avLst>
              <a:gd name="adj" fmla="val 11563"/>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C18B8BA8-1348-C351-8AD2-B79CBFF34731}"/>
              </a:ext>
            </a:extLst>
          </p:cNvPr>
          <p:cNvCxnSpPr>
            <a:cxnSpLocks/>
          </p:cNvCxnSpPr>
          <p:nvPr/>
        </p:nvCxnSpPr>
        <p:spPr>
          <a:xfrm flipV="1">
            <a:off x="9710386" y="2282574"/>
            <a:ext cx="348014" cy="1146426"/>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150A5FE-B668-3AFD-6E2A-ED99A9E8F7CA}"/>
              </a:ext>
            </a:extLst>
          </p:cNvPr>
          <p:cNvSpPr txBox="1"/>
          <p:nvPr/>
        </p:nvSpPr>
        <p:spPr>
          <a:xfrm>
            <a:off x="5193349" y="0"/>
            <a:ext cx="1805302" cy="584775"/>
          </a:xfrm>
          <a:prstGeom prst="rect">
            <a:avLst/>
          </a:prstGeom>
          <a:noFill/>
        </p:spPr>
        <p:txBody>
          <a:bodyPr wrap="none" rtlCol="0">
            <a:spAutoFit/>
          </a:bodyPr>
          <a:lstStyle/>
          <a:p>
            <a:r>
              <a:rPr lang="en-US" sz="3200" dirty="0"/>
              <a:t>Functions</a:t>
            </a:r>
          </a:p>
        </p:txBody>
      </p:sp>
    </p:spTree>
    <p:extLst>
      <p:ext uri="{BB962C8B-B14F-4D97-AF65-F5344CB8AC3E}">
        <p14:creationId xmlns:p14="http://schemas.microsoft.com/office/powerpoint/2010/main" val="2872839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1524000" y="0"/>
            <a:ext cx="9144000" cy="1104405"/>
          </a:xfrm>
        </p:spPr>
        <p:txBody>
          <a:bodyPr/>
          <a:lstStyle/>
          <a:p>
            <a:r>
              <a:rPr lang="en-US" dirty="0"/>
              <a:t>Flexibility of R</a:t>
            </a:r>
          </a:p>
        </p:txBody>
      </p:sp>
      <p:pic>
        <p:nvPicPr>
          <p:cNvPr id="2" name="Picture 1" descr="A picture containing sky, day&#10;&#10;Description automatically generated">
            <a:extLst>
              <a:ext uri="{FF2B5EF4-FFF2-40B4-BE49-F238E27FC236}">
                <a16:creationId xmlns:a16="http://schemas.microsoft.com/office/drawing/2014/main" id="{6C7DD7B6-9FDB-F6FA-708C-6FDE46F341FD}"/>
              </a:ext>
            </a:extLst>
          </p:cNvPr>
          <p:cNvPicPr>
            <a:picLocks noChangeAspect="1"/>
          </p:cNvPicPr>
          <p:nvPr/>
        </p:nvPicPr>
        <p:blipFill rotWithShape="1">
          <a:blip r:embed="rId2"/>
          <a:srcRect l="2247" r="9136" b="51394"/>
          <a:stretch/>
        </p:blipFill>
        <p:spPr>
          <a:xfrm>
            <a:off x="538730" y="1837331"/>
            <a:ext cx="11019286" cy="5020669"/>
          </a:xfrm>
          <a:prstGeom prst="rect">
            <a:avLst/>
          </a:prstGeom>
        </p:spPr>
      </p:pic>
      <p:sp>
        <p:nvSpPr>
          <p:cNvPr id="10" name="TextBox 9">
            <a:extLst>
              <a:ext uri="{FF2B5EF4-FFF2-40B4-BE49-F238E27FC236}">
                <a16:creationId xmlns:a16="http://schemas.microsoft.com/office/drawing/2014/main" id="{11B3EAD4-449B-36F8-73C7-872C75BBE72F}"/>
              </a:ext>
            </a:extLst>
          </p:cNvPr>
          <p:cNvSpPr txBox="1"/>
          <p:nvPr/>
        </p:nvSpPr>
        <p:spPr>
          <a:xfrm>
            <a:off x="995180" y="1177269"/>
            <a:ext cx="10201639" cy="707886"/>
          </a:xfrm>
          <a:prstGeom prst="rect">
            <a:avLst/>
          </a:prstGeom>
          <a:noFill/>
        </p:spPr>
        <p:txBody>
          <a:bodyPr wrap="none" rtlCol="0">
            <a:spAutoFit/>
          </a:bodyPr>
          <a:lstStyle/>
          <a:p>
            <a:pPr algn="ctr"/>
            <a:r>
              <a:rPr lang="en-US" sz="2000" dirty="0"/>
              <a:t>We use R in my lab for projects such as analysis animal coloration and running statistical analysis</a:t>
            </a:r>
          </a:p>
          <a:p>
            <a:pPr algn="ctr"/>
            <a:r>
              <a:rPr lang="en-US" sz="2000" dirty="0"/>
              <a:t>In this case is reproductive output associated with patterns of coloration </a:t>
            </a:r>
          </a:p>
        </p:txBody>
      </p:sp>
    </p:spTree>
    <p:extLst>
      <p:ext uri="{BB962C8B-B14F-4D97-AF65-F5344CB8AC3E}">
        <p14:creationId xmlns:p14="http://schemas.microsoft.com/office/powerpoint/2010/main" val="3413474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1524000" y="0"/>
            <a:ext cx="9144000" cy="1104405"/>
          </a:xfrm>
        </p:spPr>
        <p:txBody>
          <a:bodyPr/>
          <a:lstStyle/>
          <a:p>
            <a:r>
              <a:rPr lang="en-US" dirty="0"/>
              <a:t>Flexibility of R</a:t>
            </a:r>
          </a:p>
        </p:txBody>
      </p:sp>
      <p:pic>
        <p:nvPicPr>
          <p:cNvPr id="7" name="Picture 2" descr="Image preview">
            <a:extLst>
              <a:ext uri="{FF2B5EF4-FFF2-40B4-BE49-F238E27FC236}">
                <a16:creationId xmlns:a16="http://schemas.microsoft.com/office/drawing/2014/main" id="{2F37124C-1C0F-CDB1-36A4-79A3705486A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297"/>
          <a:stretch/>
        </p:blipFill>
        <p:spPr bwMode="auto">
          <a:xfrm>
            <a:off x="3419951" y="2296924"/>
            <a:ext cx="5352096" cy="437632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Diagram, timeline&#10;&#10;Description automatically generated">
            <a:extLst>
              <a:ext uri="{FF2B5EF4-FFF2-40B4-BE49-F238E27FC236}">
                <a16:creationId xmlns:a16="http://schemas.microsoft.com/office/drawing/2014/main" id="{33935E3B-1D79-6B0E-E0D1-4CC88039471F}"/>
              </a:ext>
            </a:extLst>
          </p:cNvPr>
          <p:cNvPicPr>
            <a:picLocks noChangeAspect="1"/>
          </p:cNvPicPr>
          <p:nvPr/>
        </p:nvPicPr>
        <p:blipFill rotWithShape="1">
          <a:blip r:embed="rId3"/>
          <a:srcRect l="23398" t="53369" r="35323" b="33168"/>
          <a:stretch/>
        </p:blipFill>
        <p:spPr>
          <a:xfrm>
            <a:off x="8734600" y="2117123"/>
            <a:ext cx="2359401" cy="954107"/>
          </a:xfrm>
          <a:prstGeom prst="rect">
            <a:avLst/>
          </a:prstGeom>
        </p:spPr>
      </p:pic>
      <p:pic>
        <p:nvPicPr>
          <p:cNvPr id="9" name="Picture 8" descr="Diagram, timeline&#10;&#10;Description automatically generated">
            <a:extLst>
              <a:ext uri="{FF2B5EF4-FFF2-40B4-BE49-F238E27FC236}">
                <a16:creationId xmlns:a16="http://schemas.microsoft.com/office/drawing/2014/main" id="{D04A97BB-7109-7D5C-2047-872BC9F29196}"/>
              </a:ext>
            </a:extLst>
          </p:cNvPr>
          <p:cNvPicPr>
            <a:picLocks noChangeAspect="1"/>
          </p:cNvPicPr>
          <p:nvPr/>
        </p:nvPicPr>
        <p:blipFill rotWithShape="1">
          <a:blip r:embed="rId3"/>
          <a:srcRect l="25069" t="83262" r="38219"/>
          <a:stretch/>
        </p:blipFill>
        <p:spPr>
          <a:xfrm>
            <a:off x="8772047" y="5202022"/>
            <a:ext cx="2321954" cy="1312574"/>
          </a:xfrm>
          <a:prstGeom prst="rect">
            <a:avLst/>
          </a:prstGeom>
        </p:spPr>
      </p:pic>
      <p:sp>
        <p:nvSpPr>
          <p:cNvPr id="10" name="TextBox 9">
            <a:extLst>
              <a:ext uri="{FF2B5EF4-FFF2-40B4-BE49-F238E27FC236}">
                <a16:creationId xmlns:a16="http://schemas.microsoft.com/office/drawing/2014/main" id="{11B3EAD4-449B-36F8-73C7-872C75BBE72F}"/>
              </a:ext>
            </a:extLst>
          </p:cNvPr>
          <p:cNvSpPr txBox="1"/>
          <p:nvPr/>
        </p:nvSpPr>
        <p:spPr>
          <a:xfrm>
            <a:off x="995180" y="1177269"/>
            <a:ext cx="10201639" cy="707886"/>
          </a:xfrm>
          <a:prstGeom prst="rect">
            <a:avLst/>
          </a:prstGeom>
          <a:noFill/>
        </p:spPr>
        <p:txBody>
          <a:bodyPr wrap="none" rtlCol="0">
            <a:spAutoFit/>
          </a:bodyPr>
          <a:lstStyle/>
          <a:p>
            <a:pPr algn="ctr"/>
            <a:r>
              <a:rPr lang="en-US" sz="2000" dirty="0"/>
              <a:t>We use R in my lab for projects such as analysis animal coloration and running statistical analysis</a:t>
            </a:r>
          </a:p>
          <a:p>
            <a:pPr algn="ctr"/>
            <a:r>
              <a:rPr lang="en-US" sz="2000" dirty="0"/>
              <a:t>In this case is reproductive output associated with patterns of coloration </a:t>
            </a:r>
          </a:p>
        </p:txBody>
      </p:sp>
    </p:spTree>
    <p:extLst>
      <p:ext uri="{BB962C8B-B14F-4D97-AF65-F5344CB8AC3E}">
        <p14:creationId xmlns:p14="http://schemas.microsoft.com/office/powerpoint/2010/main" val="12150813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1524000" y="0"/>
            <a:ext cx="9144000" cy="1104405"/>
          </a:xfrm>
        </p:spPr>
        <p:txBody>
          <a:bodyPr/>
          <a:lstStyle/>
          <a:p>
            <a:r>
              <a:rPr lang="en-US" dirty="0"/>
              <a:t>Flexibility of R</a:t>
            </a:r>
          </a:p>
        </p:txBody>
      </p:sp>
      <p:sp>
        <p:nvSpPr>
          <p:cNvPr id="5" name="TextBox 4">
            <a:extLst>
              <a:ext uri="{FF2B5EF4-FFF2-40B4-BE49-F238E27FC236}">
                <a16:creationId xmlns:a16="http://schemas.microsoft.com/office/drawing/2014/main" id="{A7B599AE-87DA-B184-8A6D-02BE3D6546B4}"/>
              </a:ext>
            </a:extLst>
          </p:cNvPr>
          <p:cNvSpPr txBox="1"/>
          <p:nvPr/>
        </p:nvSpPr>
        <p:spPr>
          <a:xfrm>
            <a:off x="2496857" y="1104405"/>
            <a:ext cx="7198317" cy="707886"/>
          </a:xfrm>
          <a:prstGeom prst="rect">
            <a:avLst/>
          </a:prstGeom>
          <a:noFill/>
        </p:spPr>
        <p:txBody>
          <a:bodyPr wrap="none" rtlCol="0">
            <a:spAutoFit/>
          </a:bodyPr>
          <a:lstStyle/>
          <a:p>
            <a:pPr algn="ctr"/>
            <a:r>
              <a:rPr lang="en-US" sz="2000" dirty="0"/>
              <a:t>We can interface R with lots of other programs</a:t>
            </a:r>
          </a:p>
          <a:p>
            <a:pPr algn="ctr"/>
            <a:r>
              <a:rPr lang="en-US" sz="2000" dirty="0"/>
              <a:t>For example, using it to look at user trends in Wikipedia and twitter</a:t>
            </a:r>
          </a:p>
        </p:txBody>
      </p:sp>
      <p:pic>
        <p:nvPicPr>
          <p:cNvPr id="3" name="Picture 2" descr="A picture containing calendar&#10;&#10;Description automatically generated">
            <a:extLst>
              <a:ext uri="{FF2B5EF4-FFF2-40B4-BE49-F238E27FC236}">
                <a16:creationId xmlns:a16="http://schemas.microsoft.com/office/drawing/2014/main" id="{600B9622-11DF-84EB-EA62-6645F5A96B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8902" y="2208810"/>
            <a:ext cx="10010266" cy="4315305"/>
          </a:xfrm>
          <a:prstGeom prst="rect">
            <a:avLst/>
          </a:prstGeom>
        </p:spPr>
      </p:pic>
    </p:spTree>
    <p:extLst>
      <p:ext uri="{BB962C8B-B14F-4D97-AF65-F5344CB8AC3E}">
        <p14:creationId xmlns:p14="http://schemas.microsoft.com/office/powerpoint/2010/main" val="83972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1524000" y="0"/>
            <a:ext cx="9144000" cy="1104405"/>
          </a:xfrm>
        </p:spPr>
        <p:txBody>
          <a:bodyPr/>
          <a:lstStyle/>
          <a:p>
            <a:r>
              <a:rPr lang="en-US" dirty="0"/>
              <a:t>Flexibility of R</a:t>
            </a:r>
          </a:p>
        </p:txBody>
      </p:sp>
      <p:sp>
        <p:nvSpPr>
          <p:cNvPr id="5" name="TextBox 4">
            <a:extLst>
              <a:ext uri="{FF2B5EF4-FFF2-40B4-BE49-F238E27FC236}">
                <a16:creationId xmlns:a16="http://schemas.microsoft.com/office/drawing/2014/main" id="{A7B599AE-87DA-B184-8A6D-02BE3D6546B4}"/>
              </a:ext>
            </a:extLst>
          </p:cNvPr>
          <p:cNvSpPr txBox="1"/>
          <p:nvPr/>
        </p:nvSpPr>
        <p:spPr>
          <a:xfrm>
            <a:off x="2496857" y="1104405"/>
            <a:ext cx="7198317" cy="707886"/>
          </a:xfrm>
          <a:prstGeom prst="rect">
            <a:avLst/>
          </a:prstGeom>
          <a:noFill/>
        </p:spPr>
        <p:txBody>
          <a:bodyPr wrap="none" rtlCol="0">
            <a:spAutoFit/>
          </a:bodyPr>
          <a:lstStyle/>
          <a:p>
            <a:pPr algn="ctr"/>
            <a:r>
              <a:rPr lang="en-US" sz="2000" dirty="0"/>
              <a:t>We can interface R with lots of other programs</a:t>
            </a:r>
          </a:p>
          <a:p>
            <a:pPr algn="ctr"/>
            <a:r>
              <a:rPr lang="en-US" sz="2000" dirty="0"/>
              <a:t>For example, using it to look at user trends in Wikipedia and twitter</a:t>
            </a:r>
          </a:p>
        </p:txBody>
      </p:sp>
      <p:pic>
        <p:nvPicPr>
          <p:cNvPr id="4" name="Picture 3">
            <a:extLst>
              <a:ext uri="{FF2B5EF4-FFF2-40B4-BE49-F238E27FC236}">
                <a16:creationId xmlns:a16="http://schemas.microsoft.com/office/drawing/2014/main" id="{75B914A2-F079-EFB8-BD25-C0B1C3822BF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66260" y="2208810"/>
            <a:ext cx="5459479" cy="4367704"/>
          </a:xfrm>
          <a:prstGeom prst="rect">
            <a:avLst/>
          </a:prstGeom>
        </p:spPr>
      </p:pic>
    </p:spTree>
    <p:extLst>
      <p:ext uri="{BB962C8B-B14F-4D97-AF65-F5344CB8AC3E}">
        <p14:creationId xmlns:p14="http://schemas.microsoft.com/office/powerpoint/2010/main" val="1972684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Set the default to “open”: Reproducible science in the computer age « Math  Drudge">
            <a:extLst>
              <a:ext uri="{FF2B5EF4-FFF2-40B4-BE49-F238E27FC236}">
                <a16:creationId xmlns:a16="http://schemas.microsoft.com/office/drawing/2014/main" id="{1DD8B5FA-3F2C-75F2-4F91-C5A773E3B1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80057" y="1940292"/>
            <a:ext cx="4108182" cy="4686139"/>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a:extLst>
              <a:ext uri="{FF2B5EF4-FFF2-40B4-BE49-F238E27FC236}">
                <a16:creationId xmlns:a16="http://schemas.microsoft.com/office/drawing/2014/main" id="{90AD80B8-28A1-0EFE-EF20-797A03F8A721}"/>
              </a:ext>
            </a:extLst>
          </p:cNvPr>
          <p:cNvSpPr>
            <a:spLocks noGrp="1"/>
          </p:cNvSpPr>
          <p:nvPr>
            <p:ph type="ctrTitle"/>
          </p:nvPr>
        </p:nvSpPr>
        <p:spPr>
          <a:xfrm>
            <a:off x="0" y="-170191"/>
            <a:ext cx="12192000" cy="1104405"/>
          </a:xfrm>
        </p:spPr>
        <p:txBody>
          <a:bodyPr/>
          <a:lstStyle/>
          <a:p>
            <a:r>
              <a:rPr lang="en-US" dirty="0">
                <a:latin typeface="Helvetica" pitchFamily="2" charset="0"/>
              </a:rPr>
              <a:t>Why R</a:t>
            </a:r>
          </a:p>
        </p:txBody>
      </p:sp>
      <p:pic>
        <p:nvPicPr>
          <p:cNvPr id="7" name="Picture 2">
            <a:extLst>
              <a:ext uri="{FF2B5EF4-FFF2-40B4-BE49-F238E27FC236}">
                <a16:creationId xmlns:a16="http://schemas.microsoft.com/office/drawing/2014/main" id="{964289AA-24B9-53A9-929A-C8EFF52BE4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0250" y="1127879"/>
            <a:ext cx="2530504" cy="1961208"/>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CA4F0BF-6455-4DA2-F44F-13C2306CC001}"/>
              </a:ext>
            </a:extLst>
          </p:cNvPr>
          <p:cNvSpPr txBox="1"/>
          <p:nvPr/>
        </p:nvSpPr>
        <p:spPr>
          <a:xfrm>
            <a:off x="873827" y="3429000"/>
            <a:ext cx="4553197"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2"/>
                </a:solidFill>
              </a:rPr>
              <a:t>Allows almost any type of statistical analysis</a:t>
            </a:r>
          </a:p>
          <a:p>
            <a:pPr marL="342900" indent="-342900">
              <a:buFont typeface="Arial" panose="020B0604020202020204" pitchFamily="34" charset="0"/>
              <a:buChar char="•"/>
            </a:pPr>
            <a:endParaRPr lang="en-US" sz="2400" dirty="0">
              <a:solidFill>
                <a:schemeClr val="bg2">
                  <a:lumMod val="90000"/>
                </a:schemeClr>
              </a:solidFill>
            </a:endParaRPr>
          </a:p>
          <a:p>
            <a:pPr marL="342900" indent="-342900">
              <a:buFont typeface="Arial" panose="020B0604020202020204" pitchFamily="34" charset="0"/>
              <a:buChar char="•"/>
            </a:pPr>
            <a:r>
              <a:rPr lang="en-US" sz="2400" dirty="0"/>
              <a:t>Code allows for highly repeatable analysis </a:t>
            </a:r>
          </a:p>
          <a:p>
            <a:pPr marL="342900" indent="-342900">
              <a:buFont typeface="Arial" panose="020B0604020202020204" pitchFamily="34" charset="0"/>
              <a:buChar char="•"/>
            </a:pPr>
            <a:endParaRPr lang="en-US" sz="2400" dirty="0">
              <a:solidFill>
                <a:schemeClr val="bg2">
                  <a:lumMod val="90000"/>
                </a:schemeClr>
              </a:solidFill>
            </a:endParaRPr>
          </a:p>
          <a:p>
            <a:pPr marL="342900" indent="-342900">
              <a:buFont typeface="Arial" panose="020B0604020202020204" pitchFamily="34" charset="0"/>
              <a:buChar char="•"/>
            </a:pPr>
            <a:r>
              <a:rPr lang="en-US" sz="2400" dirty="0">
                <a:solidFill>
                  <a:schemeClr val="bg2">
                    <a:lumMod val="90000"/>
                  </a:schemeClr>
                </a:solidFill>
              </a:rPr>
              <a:t>Open source (free and owned by the community)</a:t>
            </a:r>
          </a:p>
        </p:txBody>
      </p:sp>
      <p:sp>
        <p:nvSpPr>
          <p:cNvPr id="2" name="Rounded Rectangle 1">
            <a:extLst>
              <a:ext uri="{FF2B5EF4-FFF2-40B4-BE49-F238E27FC236}">
                <a16:creationId xmlns:a16="http://schemas.microsoft.com/office/drawing/2014/main" id="{81307BBD-FB77-C2EA-F9A8-D23C934D27F8}"/>
              </a:ext>
            </a:extLst>
          </p:cNvPr>
          <p:cNvSpPr/>
          <p:nvPr/>
        </p:nvSpPr>
        <p:spPr>
          <a:xfrm>
            <a:off x="403761" y="992203"/>
            <a:ext cx="5023263" cy="5634228"/>
          </a:xfrm>
          <a:prstGeom prst="roundRect">
            <a:avLst/>
          </a:prstGeom>
          <a:noFill/>
          <a:ln w="76200">
            <a:solidFill>
              <a:srgbClr val="2268B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DB3F9455-5B6D-512E-58D4-CB5E76F6FCDD}"/>
              </a:ext>
            </a:extLst>
          </p:cNvPr>
          <p:cNvCxnSpPr>
            <a:cxnSpLocks/>
          </p:cNvCxnSpPr>
          <p:nvPr/>
        </p:nvCxnSpPr>
        <p:spPr>
          <a:xfrm flipV="1">
            <a:off x="4590288" y="2897579"/>
            <a:ext cx="1917390" cy="1912165"/>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1C29B70-357C-4F31-DD26-6AE9CEAB322A}"/>
              </a:ext>
            </a:extLst>
          </p:cNvPr>
          <p:cNvSpPr txBox="1"/>
          <p:nvPr/>
        </p:nvSpPr>
        <p:spPr>
          <a:xfrm>
            <a:off x="6694676" y="992203"/>
            <a:ext cx="4829616" cy="1938992"/>
          </a:xfrm>
          <a:prstGeom prst="rect">
            <a:avLst/>
          </a:prstGeom>
          <a:noFill/>
        </p:spPr>
        <p:txBody>
          <a:bodyPr wrap="square" rtlCol="0">
            <a:spAutoFit/>
          </a:bodyPr>
          <a:lstStyle/>
          <a:p>
            <a:r>
              <a:rPr lang="en-US" sz="2400" dirty="0"/>
              <a:t>Replication is important to any claim in science – this is why we write methods sections.</a:t>
            </a:r>
          </a:p>
          <a:p>
            <a:endParaRPr lang="en-US" sz="2400" dirty="0"/>
          </a:p>
          <a:p>
            <a:endParaRPr lang="en-US" sz="2400" dirty="0"/>
          </a:p>
        </p:txBody>
      </p:sp>
    </p:spTree>
    <p:extLst>
      <p:ext uri="{BB962C8B-B14F-4D97-AF65-F5344CB8AC3E}">
        <p14:creationId xmlns:p14="http://schemas.microsoft.com/office/powerpoint/2010/main" val="30938433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14528</TotalTime>
  <Words>1549</Words>
  <Application>Microsoft Macintosh PowerPoint</Application>
  <PresentationFormat>Widescreen</PresentationFormat>
  <Paragraphs>235</Paragraphs>
  <Slides>40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Calibri Light</vt:lpstr>
      <vt:lpstr>Helvetica</vt:lpstr>
      <vt:lpstr>Office Theme</vt:lpstr>
      <vt:lpstr>Biostatistics</vt:lpstr>
      <vt:lpstr>Why R</vt:lpstr>
      <vt:lpstr>Why R</vt:lpstr>
      <vt:lpstr>Why R</vt:lpstr>
      <vt:lpstr>Flexibility of R</vt:lpstr>
      <vt:lpstr>Flexibility of R</vt:lpstr>
      <vt:lpstr>Flexibility of R</vt:lpstr>
      <vt:lpstr>Flexibility of R</vt:lpstr>
      <vt:lpstr>Why R</vt:lpstr>
      <vt:lpstr>Why R</vt:lpstr>
      <vt:lpstr>Why R</vt:lpstr>
      <vt:lpstr>Reproducibility is not just R</vt:lpstr>
      <vt:lpstr>Why R</vt:lpstr>
      <vt:lpstr>PowerPoint Presentation</vt:lpstr>
      <vt:lpstr>Lets open R for the first time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Biostatistics</dc:title>
  <dc:creator>Healy, Kevin</dc:creator>
  <cp:lastModifiedBy>Healy, Kevin</cp:lastModifiedBy>
  <cp:revision>8</cp:revision>
  <dcterms:created xsi:type="dcterms:W3CDTF">2023-06-20T10:12:17Z</dcterms:created>
  <dcterms:modified xsi:type="dcterms:W3CDTF">2023-09-27T13:16:49Z</dcterms:modified>
</cp:coreProperties>
</file>

<file path=docProps/thumbnail.jpeg>
</file>